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49" r:id="rId3"/>
    <p:sldId id="400" r:id="rId4"/>
    <p:sldId id="401" r:id="rId5"/>
    <p:sldId id="404" r:id="rId6"/>
    <p:sldId id="402" r:id="rId7"/>
    <p:sldId id="403" r:id="rId8"/>
    <p:sldId id="405" r:id="rId9"/>
    <p:sldId id="406" r:id="rId10"/>
    <p:sldId id="407" r:id="rId11"/>
    <p:sldId id="408" r:id="rId12"/>
    <p:sldId id="409" r:id="rId13"/>
    <p:sldId id="3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87619-C862-4033-9D9D-2BF0D1FE80D6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ADF91-B25A-434A-970B-ACEF045E2C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894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0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38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000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25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4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1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5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6" name="Picture 5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3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5" name="Picture 4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54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83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 descr="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5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7BC22-D316-49BF-BCF4-564D01B4E450}" type="datetimeFigureOut">
              <a:rPr lang="en-ZA" smtClean="0"/>
              <a:t>2013/09/16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90DC-9E9A-4982-B6A5-109D816F229E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0002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330" y="0"/>
            <a:ext cx="9125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6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595585" y="4221088"/>
            <a:ext cx="6066159" cy="894284"/>
          </a:xfrm>
        </p:spPr>
        <p:txBody>
          <a:bodyPr>
            <a:normAutofit/>
          </a:bodyPr>
          <a:lstStyle/>
          <a:p>
            <a:pPr algn="r"/>
            <a:r>
              <a:rPr lang="en-ZA" sz="2400" dirty="0" smtClean="0">
                <a:solidFill>
                  <a:schemeClr val="bg1"/>
                </a:solidFill>
              </a:rPr>
              <a:t>RSA’s access to the USA market for agricultural products under AGOA</a:t>
            </a:r>
            <a:endParaRPr lang="en-ZA" sz="2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427984" y="5373216"/>
            <a:ext cx="4241800" cy="1152128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ZA" sz="2400" dirty="0" smtClean="0">
                <a:solidFill>
                  <a:schemeClr val="bg1"/>
                </a:solidFill>
              </a:rPr>
              <a:t>TIPS Development Dialogue</a:t>
            </a:r>
            <a:endParaRPr lang="en-ZA" sz="2400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ZA" sz="2400" dirty="0" smtClean="0">
                <a:solidFill>
                  <a:schemeClr val="bg1"/>
                </a:solidFill>
              </a:rPr>
              <a:t>Tinashe Kapuya</a:t>
            </a:r>
            <a:endParaRPr lang="en-ZA" sz="2400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ZA" sz="2400" dirty="0" smtClean="0">
                <a:solidFill>
                  <a:schemeClr val="bg1"/>
                </a:solidFill>
              </a:rPr>
              <a:t>17 </a:t>
            </a:r>
            <a:r>
              <a:rPr lang="en-ZA" sz="2400" dirty="0" smtClean="0">
                <a:solidFill>
                  <a:schemeClr val="bg1"/>
                </a:solidFill>
              </a:rPr>
              <a:t>September 2013</a:t>
            </a:r>
            <a:endParaRPr lang="en-Z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6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Market Access Issues 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Lengthy delays in administrative process of clearing export shipments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Three layered excise tax regime – at national government, federal and county levels</a:t>
            </a:r>
          </a:p>
          <a:p>
            <a:pPr marL="0" indent="0">
              <a:buNone/>
            </a:pP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Three tier system: SA </a:t>
            </a:r>
            <a:r>
              <a:rPr lang="en-ZA" dirty="0">
                <a:solidFill>
                  <a:schemeClr val="bg1"/>
                </a:solidFill>
              </a:rPr>
              <a:t>exporter → USA importer (Distributor) → Wholesaler → Retailer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7297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Market Access Issues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Uncertainty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Margin Squeeze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Stiff competition from Chile, Argentina, Australia </a:t>
            </a:r>
            <a:r>
              <a:rPr lang="en-ZA" dirty="0">
                <a:solidFill>
                  <a:schemeClr val="bg1"/>
                </a:solidFill>
              </a:rPr>
              <a:t>and </a:t>
            </a:r>
            <a:r>
              <a:rPr lang="en-ZA" dirty="0" smtClean="0">
                <a:solidFill>
                  <a:schemeClr val="bg1"/>
                </a:solidFill>
              </a:rPr>
              <a:t>EU countries, whose producers receive subsidies and other forms of government price support</a:t>
            </a:r>
          </a:p>
          <a:p>
            <a:r>
              <a:rPr lang="en-ZA" dirty="0">
                <a:solidFill>
                  <a:schemeClr val="bg1"/>
                </a:solidFill>
              </a:rPr>
              <a:t>G</a:t>
            </a:r>
            <a:r>
              <a:rPr lang="en-ZA" dirty="0" smtClean="0">
                <a:solidFill>
                  <a:schemeClr val="bg1"/>
                </a:solidFill>
              </a:rPr>
              <a:t>overnment support critical therefore critical in improving SA’s competitiveness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781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Looking ahead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Engagements of DAFF and APHIS critically important in ensuring exporters are strategically placed to take advantage of AGOA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Renewal or non-renewal? 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If renewed, what will SA’s place be in the future?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How can markets be better exploited?</a:t>
            </a:r>
            <a:endParaRPr lang="en-ZA" dirty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6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132856"/>
            <a:ext cx="46805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endParaRPr lang="en-ZA" sz="3600" i="1" dirty="0">
              <a:solidFill>
                <a:schemeClr val="bg1"/>
              </a:solidFill>
            </a:endParaRPr>
          </a:p>
          <a:p>
            <a:pPr algn="ctr"/>
            <a:endParaRPr lang="en-ZA" sz="3600" i="1" dirty="0" smtClean="0">
              <a:solidFill>
                <a:schemeClr val="bg1"/>
              </a:solidFill>
            </a:endParaRPr>
          </a:p>
          <a:p>
            <a:pPr algn="ctr"/>
            <a:r>
              <a:rPr lang="en-ZA" sz="3600" i="1" dirty="0" smtClean="0">
                <a:solidFill>
                  <a:schemeClr val="bg1"/>
                </a:solidFill>
              </a:rPr>
              <a:t>www.agbiz.co.za</a:t>
            </a:r>
            <a:endParaRPr lang="en-ZA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sz="3200" dirty="0" smtClean="0">
                <a:solidFill>
                  <a:schemeClr val="bg1"/>
                </a:solidFill>
              </a:rPr>
              <a:t>Introduction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sz="3200" dirty="0" smtClean="0">
                <a:solidFill>
                  <a:schemeClr val="bg1"/>
                </a:solidFill>
              </a:rPr>
              <a:t>Background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sz="3200" dirty="0" smtClean="0">
                <a:solidFill>
                  <a:schemeClr val="bg1"/>
                </a:solidFill>
              </a:rPr>
              <a:t>Emerging Market Access Issues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sz="3200" dirty="0" smtClean="0">
                <a:solidFill>
                  <a:schemeClr val="bg1"/>
                </a:solidFill>
              </a:rPr>
              <a:t>Looking ahead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ZA" sz="3200" dirty="0" smtClean="0">
                <a:solidFill>
                  <a:schemeClr val="bg1"/>
                </a:solidFill>
              </a:rPr>
              <a:t>Conclusion</a:t>
            </a:r>
            <a:endParaRPr lang="en-ZA" sz="32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Outline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Introduction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Status of Market Access Initiatives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Ambassador </a:t>
            </a:r>
            <a:r>
              <a:rPr lang="en-ZA" dirty="0" err="1" smtClean="0">
                <a:solidFill>
                  <a:schemeClr val="bg1"/>
                </a:solidFill>
              </a:rPr>
              <a:t>Rasool</a:t>
            </a:r>
            <a:r>
              <a:rPr lang="en-ZA" dirty="0" smtClean="0">
                <a:solidFill>
                  <a:schemeClr val="bg1"/>
                </a:solidFill>
              </a:rPr>
              <a:t> committed </a:t>
            </a:r>
            <a:r>
              <a:rPr lang="en-ZA" dirty="0">
                <a:solidFill>
                  <a:schemeClr val="bg1"/>
                </a:solidFill>
              </a:rPr>
              <a:t>to drive a process of ensuring </a:t>
            </a:r>
            <a:r>
              <a:rPr lang="en-ZA" dirty="0" smtClean="0">
                <a:solidFill>
                  <a:schemeClr val="bg1"/>
                </a:solidFill>
              </a:rPr>
              <a:t>RSA benefits </a:t>
            </a:r>
            <a:r>
              <a:rPr lang="en-ZA" dirty="0">
                <a:solidFill>
                  <a:schemeClr val="bg1"/>
                </a:solidFill>
              </a:rPr>
              <a:t>from a new AGOA promulgation (after 2015</a:t>
            </a:r>
            <a:r>
              <a:rPr lang="en-ZA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ZA" dirty="0">
                <a:solidFill>
                  <a:schemeClr val="bg1"/>
                </a:solidFill>
              </a:rPr>
              <a:t>R</a:t>
            </a:r>
            <a:r>
              <a:rPr lang="en-ZA" dirty="0" smtClean="0">
                <a:solidFill>
                  <a:schemeClr val="bg1"/>
                </a:solidFill>
              </a:rPr>
              <a:t>esearch on the benefits of AGOA to RSA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Industry representatives meeting at various platforms to contribute to the discourse of AGOA and its advantages 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TIPS study commissioned by </a:t>
            </a:r>
            <a:r>
              <a:rPr lang="en-ZA" dirty="0" err="1" smtClean="0">
                <a:solidFill>
                  <a:schemeClr val="bg1"/>
                </a:solidFill>
              </a:rPr>
              <a:t>dti</a:t>
            </a:r>
            <a:r>
              <a:rPr lang="en-ZA" dirty="0" smtClean="0">
                <a:solidFill>
                  <a:schemeClr val="bg1"/>
                </a:solidFill>
              </a:rPr>
              <a:t> touched on agro-processing, </a:t>
            </a:r>
            <a:r>
              <a:rPr lang="en-ZA" dirty="0" err="1" smtClean="0">
                <a:solidFill>
                  <a:schemeClr val="bg1"/>
                </a:solidFill>
              </a:rPr>
              <a:t>citrus,wines</a:t>
            </a:r>
            <a:r>
              <a:rPr lang="en-ZA" dirty="0" smtClean="0">
                <a:solidFill>
                  <a:schemeClr val="bg1"/>
                </a:solidFill>
              </a:rPr>
              <a:t>, among others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Stakeholders from wines, citrus and fruit canning contributed to the process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Views gathered were submitted to the </a:t>
            </a:r>
            <a:r>
              <a:rPr lang="en-ZA" dirty="0" err="1" smtClean="0">
                <a:solidFill>
                  <a:schemeClr val="bg1"/>
                </a:solidFill>
              </a:rPr>
              <a:t>dti</a:t>
            </a:r>
            <a:r>
              <a:rPr lang="en-ZA" dirty="0" smtClean="0">
                <a:solidFill>
                  <a:schemeClr val="bg1"/>
                </a:solidFill>
              </a:rPr>
              <a:t>, in consultation with </a:t>
            </a:r>
            <a:r>
              <a:rPr lang="en-ZA" dirty="0" err="1" smtClean="0">
                <a:solidFill>
                  <a:schemeClr val="bg1"/>
                </a:solidFill>
              </a:rPr>
              <a:t>Nedlac</a:t>
            </a: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Negotiations under away??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87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7772400" cy="150018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ZA" sz="6600" dirty="0" smtClean="0">
                <a:solidFill>
                  <a:schemeClr val="bg1"/>
                </a:solidFill>
              </a:rPr>
              <a:t>RSA CITRUS EXPORT INDUSTRY</a:t>
            </a:r>
            <a:endParaRPr lang="en-ZA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Market Access Issues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>
                <a:solidFill>
                  <a:schemeClr val="bg1"/>
                </a:solidFill>
              </a:rPr>
              <a:t>1. Revision of the 24/22 day pre-treatment period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Industry has been working with both APHIS and DAFF towards the ratification of a standard operation procedure (SOP)</a:t>
            </a:r>
          </a:p>
          <a:p>
            <a:pPr lvl="1"/>
            <a:r>
              <a:rPr lang="en-ZA" dirty="0" smtClean="0">
                <a:solidFill>
                  <a:schemeClr val="bg1"/>
                </a:solidFill>
              </a:rPr>
              <a:t>Delayed progress emanating from communication issues i.e. between </a:t>
            </a:r>
            <a:r>
              <a:rPr lang="en-ZA" dirty="0">
                <a:solidFill>
                  <a:schemeClr val="bg1"/>
                </a:solidFill>
              </a:rPr>
              <a:t>DAFF and APHIS </a:t>
            </a:r>
            <a:endParaRPr lang="en-ZA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ZA" dirty="0" smtClean="0">
              <a:solidFill>
                <a:schemeClr val="bg1"/>
              </a:solidFill>
            </a:endParaRPr>
          </a:p>
          <a:p>
            <a:pPr lvl="1"/>
            <a:endParaRPr lang="en-ZA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4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Market Access Issues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>
                <a:solidFill>
                  <a:schemeClr val="bg1"/>
                </a:solidFill>
              </a:rPr>
              <a:t>2. </a:t>
            </a:r>
            <a:r>
              <a:rPr lang="en-ZA" dirty="0" smtClean="0">
                <a:solidFill>
                  <a:schemeClr val="bg1"/>
                </a:solidFill>
              </a:rPr>
              <a:t>Access for Pest Free Places of Production (PFPP) in an Area </a:t>
            </a:r>
            <a:r>
              <a:rPr lang="en-ZA" dirty="0">
                <a:solidFill>
                  <a:schemeClr val="bg1"/>
                </a:solidFill>
              </a:rPr>
              <a:t>o</a:t>
            </a:r>
            <a:r>
              <a:rPr lang="en-ZA" dirty="0" smtClean="0">
                <a:solidFill>
                  <a:schemeClr val="bg1"/>
                </a:solidFill>
              </a:rPr>
              <a:t>f Low Pest Prevalence (</a:t>
            </a:r>
            <a:r>
              <a:rPr lang="en-ZA" dirty="0">
                <a:solidFill>
                  <a:schemeClr val="bg1"/>
                </a:solidFill>
              </a:rPr>
              <a:t>ALPP</a:t>
            </a:r>
            <a:r>
              <a:rPr lang="en-ZA" dirty="0" smtClean="0">
                <a:solidFill>
                  <a:schemeClr val="bg1"/>
                </a:solidFill>
              </a:rPr>
              <a:t>)</a:t>
            </a:r>
          </a:p>
          <a:p>
            <a:pPr marL="857250" lvl="1" indent="-457200"/>
            <a:r>
              <a:rPr lang="en-ZA" dirty="0">
                <a:solidFill>
                  <a:schemeClr val="bg1"/>
                </a:solidFill>
              </a:rPr>
              <a:t>All the necessary information has been supplied to APHIS</a:t>
            </a:r>
            <a:endParaRPr lang="en-ZA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ZA" dirty="0" smtClean="0">
                <a:solidFill>
                  <a:schemeClr val="bg1"/>
                </a:solidFill>
              </a:rPr>
              <a:t>3</a:t>
            </a:r>
            <a:r>
              <a:rPr lang="en-ZA" dirty="0">
                <a:solidFill>
                  <a:schemeClr val="bg1"/>
                </a:solidFill>
              </a:rPr>
              <a:t>. E</a:t>
            </a:r>
            <a:r>
              <a:rPr lang="en-ZA" dirty="0" smtClean="0">
                <a:solidFill>
                  <a:schemeClr val="bg1"/>
                </a:solidFill>
              </a:rPr>
              <a:t>xpansion of aphis recognised PFA in the Western </a:t>
            </a:r>
            <a:r>
              <a:rPr lang="en-ZA" dirty="0">
                <a:solidFill>
                  <a:schemeClr val="bg1"/>
                </a:solidFill>
              </a:rPr>
              <a:t>C</a:t>
            </a:r>
            <a:r>
              <a:rPr lang="en-ZA" dirty="0" smtClean="0">
                <a:solidFill>
                  <a:schemeClr val="bg1"/>
                </a:solidFill>
              </a:rPr>
              <a:t>ape </a:t>
            </a:r>
          </a:p>
          <a:p>
            <a:pPr marL="857250" lvl="1" indent="-457200"/>
            <a:r>
              <a:rPr lang="en-ZA" dirty="0" smtClean="0">
                <a:solidFill>
                  <a:schemeClr val="bg1"/>
                </a:solidFill>
              </a:rPr>
              <a:t>Again, all </a:t>
            </a:r>
            <a:r>
              <a:rPr lang="en-ZA" dirty="0">
                <a:solidFill>
                  <a:schemeClr val="bg1"/>
                </a:solidFill>
              </a:rPr>
              <a:t>the necessary information has been supplied to APHIS</a:t>
            </a:r>
          </a:p>
          <a:p>
            <a:pPr marL="857250" lvl="1" indent="-457200"/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0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Three Requests made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>
                <a:solidFill>
                  <a:schemeClr val="bg1"/>
                </a:solidFill>
              </a:rPr>
              <a:t>D</a:t>
            </a:r>
            <a:r>
              <a:rPr lang="en-ZA" dirty="0" smtClean="0">
                <a:solidFill>
                  <a:schemeClr val="bg1"/>
                </a:solidFill>
              </a:rPr>
              <a:t>ivide the western cape province in two areas, each with its own running average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ZA" dirty="0" smtClean="0">
                <a:solidFill>
                  <a:schemeClr val="bg1"/>
                </a:solidFill>
              </a:rPr>
              <a:t>SA citrus fruit to enter the </a:t>
            </a:r>
            <a:r>
              <a:rPr lang="en-ZA" dirty="0" err="1" smtClean="0">
                <a:solidFill>
                  <a:schemeClr val="bg1"/>
                </a:solidFill>
              </a:rPr>
              <a:t>usa</a:t>
            </a:r>
            <a:r>
              <a:rPr lang="en-ZA" dirty="0" smtClean="0">
                <a:solidFill>
                  <a:schemeClr val="bg1"/>
                </a:solidFill>
              </a:rPr>
              <a:t> through the port in </a:t>
            </a:r>
            <a:r>
              <a:rPr lang="en-ZA" dirty="0">
                <a:solidFill>
                  <a:schemeClr val="bg1"/>
                </a:solidFill>
              </a:rPr>
              <a:t>H</a:t>
            </a:r>
            <a:r>
              <a:rPr lang="en-ZA" dirty="0" smtClean="0">
                <a:solidFill>
                  <a:schemeClr val="bg1"/>
                </a:solidFill>
              </a:rPr>
              <a:t>ouston – </a:t>
            </a:r>
            <a:r>
              <a:rPr lang="en-ZA" dirty="0">
                <a:solidFill>
                  <a:schemeClr val="bg1"/>
                </a:solidFill>
              </a:rPr>
              <a:t>T</a:t>
            </a:r>
            <a:r>
              <a:rPr lang="en-ZA" dirty="0" smtClean="0">
                <a:solidFill>
                  <a:schemeClr val="bg1"/>
                </a:solidFill>
              </a:rPr>
              <a:t>exas, port in New </a:t>
            </a:r>
            <a:r>
              <a:rPr lang="en-ZA" dirty="0">
                <a:solidFill>
                  <a:schemeClr val="bg1"/>
                </a:solidFill>
              </a:rPr>
              <a:t>O</a:t>
            </a:r>
            <a:r>
              <a:rPr lang="en-ZA" dirty="0" smtClean="0">
                <a:solidFill>
                  <a:schemeClr val="bg1"/>
                </a:solidFill>
              </a:rPr>
              <a:t>rleans - </a:t>
            </a:r>
            <a:r>
              <a:rPr lang="en-ZA" dirty="0">
                <a:solidFill>
                  <a:schemeClr val="bg1"/>
                </a:solidFill>
              </a:rPr>
              <a:t>L</a:t>
            </a:r>
            <a:r>
              <a:rPr lang="en-ZA" dirty="0" smtClean="0">
                <a:solidFill>
                  <a:schemeClr val="bg1"/>
                </a:solidFill>
              </a:rPr>
              <a:t>ouisiana and port in </a:t>
            </a:r>
            <a:r>
              <a:rPr lang="en-ZA" dirty="0">
                <a:solidFill>
                  <a:schemeClr val="bg1"/>
                </a:solidFill>
              </a:rPr>
              <a:t>M</a:t>
            </a:r>
            <a:r>
              <a:rPr lang="en-ZA" dirty="0" smtClean="0">
                <a:solidFill>
                  <a:schemeClr val="bg1"/>
                </a:solidFill>
              </a:rPr>
              <a:t>iami – Florida</a:t>
            </a:r>
          </a:p>
          <a:p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terminate the obligatory cutting of </a:t>
            </a:r>
            <a:r>
              <a:rPr lang="en-ZA" dirty="0" err="1" smtClean="0">
                <a:solidFill>
                  <a:schemeClr val="bg1"/>
                </a:solidFill>
              </a:rPr>
              <a:t>sa</a:t>
            </a:r>
            <a:r>
              <a:rPr lang="en-ZA" dirty="0" smtClean="0">
                <a:solidFill>
                  <a:schemeClr val="bg1"/>
                </a:solidFill>
              </a:rPr>
              <a:t> citrus fruit used to confirm successful completion of the cold treatment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177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7772400" cy="150018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ZA" sz="6600" dirty="0" smtClean="0">
                <a:solidFill>
                  <a:schemeClr val="bg1"/>
                </a:solidFill>
              </a:rPr>
              <a:t>RSA WINE EXPORT INDUSTRY</a:t>
            </a:r>
            <a:endParaRPr lang="en-ZA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60412"/>
      </p:ext>
    </p:extLst>
  </p:cSld>
  <p:clrMapOvr>
    <a:masterClrMapping/>
  </p:clrMapOvr>
</p:sld>
</file>

<file path=ppt/theme/theme1.xml><?xml version="1.0" encoding="utf-8"?>
<a:theme xmlns:a="http://schemas.openxmlformats.org/drawingml/2006/main" name="Agbiz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Words>343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Agbiz Presentation template</vt:lpstr>
      <vt:lpstr>RSA’s access to the USA market for agricultural products under AGOA</vt:lpstr>
      <vt:lpstr>Outline</vt:lpstr>
      <vt:lpstr>Introduction</vt:lpstr>
      <vt:lpstr>Background</vt:lpstr>
      <vt:lpstr>PowerPoint Presentation</vt:lpstr>
      <vt:lpstr>Market Access Issues</vt:lpstr>
      <vt:lpstr>Market Access Issues</vt:lpstr>
      <vt:lpstr>Three Requests made</vt:lpstr>
      <vt:lpstr>PowerPoint Presentation</vt:lpstr>
      <vt:lpstr>Market Access Issues </vt:lpstr>
      <vt:lpstr>Market Access Issues</vt:lpstr>
      <vt:lpstr>Looking ahead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Schalk</dc:creator>
  <cp:lastModifiedBy>Tinashe</cp:lastModifiedBy>
  <cp:revision>154</cp:revision>
  <dcterms:created xsi:type="dcterms:W3CDTF">2013-09-07T12:47:36Z</dcterms:created>
  <dcterms:modified xsi:type="dcterms:W3CDTF">2013-09-17T04:38:51Z</dcterms:modified>
</cp:coreProperties>
</file>