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72" r:id="rId5"/>
    <p:sldId id="266" r:id="rId6"/>
    <p:sldId id="268" r:id="rId7"/>
    <p:sldId id="263" r:id="rId8"/>
    <p:sldId id="264" r:id="rId9"/>
    <p:sldId id="265" r:id="rId10"/>
    <p:sldId id="270" r:id="rId11"/>
    <p:sldId id="271" r:id="rId12"/>
    <p:sldId id="273" r:id="rId13"/>
    <p:sldId id="274" r:id="rId14"/>
    <p:sldId id="275" r:id="rId15"/>
    <p:sldId id="277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115889"/>
            <a:ext cx="5410200" cy="2233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251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180928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551952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853108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461710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60712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336116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30490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421902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1676400"/>
            <a:ext cx="4572000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24400" y="1676400"/>
            <a:ext cx="4419600" cy="4343400"/>
          </a:xfrm>
          <a:solidFill>
            <a:schemeClr val="tx2">
              <a:lumMod val="75000"/>
            </a:schemeClr>
          </a:solidFill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876800" y="1676400"/>
            <a:ext cx="4572000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0" y="1676400"/>
            <a:ext cx="4419600" cy="4343400"/>
          </a:xfrm>
          <a:solidFill>
            <a:schemeClr val="tx2">
              <a:lumMod val="75000"/>
            </a:schemeClr>
          </a:solidFill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00400" y="1676400"/>
            <a:ext cx="5257800" cy="2362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57200" y="1676400"/>
            <a:ext cx="2667000" cy="4114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3276600" y="4114800"/>
            <a:ext cx="5181600" cy="167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6078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44765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E56508E-F7AA-463D-A612-1EED468AA6C5}" type="datetimeFigureOut">
              <a:rPr lang="en-ZA" smtClean="0"/>
              <a:t>2015/07/08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E7E3F28-CB00-4AF9-A2A0-C3C8CD840DEE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6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228699"/>
            <a:ext cx="1524000" cy="62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92100" algn="l" rtl="0" eaLnBrk="1" fontAlgn="base" hangingPunct="1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51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77900" indent="-2921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651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://www.eskom.co.za/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Dealing with the transition to high-cost (hopefully clean) electricity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V1</a:t>
            </a:r>
          </a:p>
          <a:p>
            <a:r>
              <a:rPr lang="en-ZA" dirty="0" smtClean="0"/>
              <a:t>July 2015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Rationing vs price increase?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sz="quarter" idx="14"/>
          </p:nvPr>
        </p:nvSpPr>
        <p:spPr>
          <a:xfrm>
            <a:off x="3733800" y="1371600"/>
            <a:ext cx="5410200" cy="3182471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en-ZA" dirty="0" smtClean="0"/>
              <a:t>Municipalities redistribute to other producers and households– 40% of electricity use</a:t>
            </a:r>
          </a:p>
          <a:p>
            <a:pPr lvl="1"/>
            <a:r>
              <a:rPr lang="en-ZA" dirty="0" smtClean="0"/>
              <a:t>Slightly over half to enterprise, rest to households</a:t>
            </a:r>
          </a:p>
          <a:p>
            <a:pPr lvl="1"/>
            <a:r>
              <a:rPr lang="en-ZA" dirty="0" smtClean="0"/>
              <a:t>Virtually all manufacturing, retail and services outside the mining value chain</a:t>
            </a:r>
          </a:p>
          <a:p>
            <a:pPr lvl="1"/>
            <a:r>
              <a:rPr lang="en-ZA" dirty="0" smtClean="0"/>
              <a:t>Affected by load shedding as well as disruptions due to poor maintenance in municipalities</a:t>
            </a:r>
          </a:p>
          <a:p>
            <a:pPr lvl="1"/>
            <a:r>
              <a:rPr lang="en-ZA" dirty="0" smtClean="0"/>
              <a:t>Account for around 95% of total employment and 90% of GDP</a:t>
            </a:r>
          </a:p>
          <a:p>
            <a:pPr lvl="1"/>
            <a:r>
              <a:rPr lang="en-ZA" dirty="0" smtClean="0"/>
              <a:t>Serve around two thirds of all households</a:t>
            </a:r>
          </a:p>
          <a:p>
            <a:pPr lvl="1"/>
            <a:endParaRPr lang="en-ZA" dirty="0" smtClean="0"/>
          </a:p>
          <a:p>
            <a:pPr lvl="0"/>
            <a:endParaRPr lang="en-ZA" dirty="0" smtClean="0"/>
          </a:p>
          <a:p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0" y="1371600"/>
            <a:ext cx="3657600" cy="5486399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marL="109538" lvl="0" indent="-109538"/>
            <a:r>
              <a:rPr lang="en-ZA" dirty="0" smtClean="0">
                <a:solidFill>
                  <a:schemeClr val="bg1"/>
                </a:solidFill>
              </a:rPr>
              <a:t>Mines, smelters, Sasol and paper producers - 40% of electricity use</a:t>
            </a:r>
          </a:p>
          <a:p>
            <a:pPr marL="341313" lvl="1" indent="-231775"/>
            <a:r>
              <a:rPr lang="en-ZA" dirty="0" smtClean="0">
                <a:solidFill>
                  <a:schemeClr val="bg1"/>
                </a:solidFill>
              </a:rPr>
              <a:t>Not load shed – instead held </a:t>
            </a:r>
            <a:r>
              <a:rPr lang="en-ZA" dirty="0" smtClean="0">
                <a:solidFill>
                  <a:schemeClr val="bg1"/>
                </a:solidFill>
              </a:rPr>
              <a:t>to 10% below 2008 baseline in usage since 2008</a:t>
            </a:r>
          </a:p>
          <a:p>
            <a:pPr marL="341313" lvl="1" indent="-231775"/>
            <a:r>
              <a:rPr lang="en-ZA" dirty="0" smtClean="0">
                <a:solidFill>
                  <a:schemeClr val="bg1"/>
                </a:solidFill>
              </a:rPr>
              <a:t>Not affected by load shedding</a:t>
            </a:r>
          </a:p>
          <a:p>
            <a:pPr marL="341313" lvl="1" indent="-231775"/>
            <a:r>
              <a:rPr lang="en-ZA" dirty="0" smtClean="0">
                <a:solidFill>
                  <a:schemeClr val="bg1"/>
                </a:solidFill>
              </a:rPr>
              <a:t>Smelters employed around 125 000 (of which 10 000 in aluminium), with sales of R430 billion in 2014</a:t>
            </a:r>
          </a:p>
          <a:p>
            <a:pPr marL="341313" lvl="1" indent="-231775"/>
            <a:r>
              <a:rPr lang="en-ZA" dirty="0" smtClean="0">
                <a:solidFill>
                  <a:schemeClr val="bg1"/>
                </a:solidFill>
              </a:rPr>
              <a:t>Mines employed around 500 000 people with sales of R380 billion</a:t>
            </a:r>
          </a:p>
          <a:p>
            <a:pPr marL="236538" indent="-236538"/>
            <a:r>
              <a:rPr lang="en-ZA" dirty="0" smtClean="0">
                <a:solidFill>
                  <a:schemeClr val="bg1"/>
                </a:solidFill>
              </a:rPr>
              <a:t>EIUG says they would prefer rationing to higher prices</a:t>
            </a:r>
          </a:p>
          <a:p>
            <a:pPr marL="236538" indent="-236538"/>
            <a:r>
              <a:rPr lang="en-ZA" dirty="0" smtClean="0">
                <a:solidFill>
                  <a:schemeClr val="bg1"/>
                </a:solidFill>
              </a:rPr>
              <a:t>In effect: We subsidise them to stay in business?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733800" y="4572000"/>
            <a:ext cx="5410200" cy="2133600"/>
          </a:xfrm>
        </p:spPr>
        <p:txBody>
          <a:bodyPr/>
          <a:lstStyle/>
          <a:p>
            <a:r>
              <a:rPr lang="en-ZA" sz="1800" dirty="0" smtClean="0"/>
              <a:t>5% of Eskom output direct to 4,7 million households – mostly Soweto and former so-called “homelands</a:t>
            </a:r>
            <a:r>
              <a:rPr lang="en-ZA" sz="1800" dirty="0" smtClean="0"/>
              <a:t>”</a:t>
            </a:r>
          </a:p>
          <a:p>
            <a:r>
              <a:rPr lang="en-ZA" sz="1800" dirty="0" smtClean="0"/>
              <a:t>Load shed</a:t>
            </a:r>
            <a:endParaRPr lang="en-ZA" sz="1800" dirty="0" smtClean="0"/>
          </a:p>
          <a:p>
            <a:r>
              <a:rPr lang="en-ZA" sz="1800" dirty="0" smtClean="0"/>
              <a:t>The remaining 15% of Eskom’s output went to other direct buyers</a:t>
            </a:r>
          </a:p>
          <a:p>
            <a:pPr lvl="1"/>
            <a:r>
              <a:rPr lang="en-ZA" sz="1600" dirty="0" smtClean="0"/>
              <a:t>50 000 commercial and 84 000 agricultural enterprises </a:t>
            </a:r>
          </a:p>
          <a:p>
            <a:pPr lvl="1"/>
            <a:r>
              <a:rPr lang="en-ZA" sz="1600" dirty="0" smtClean="0"/>
              <a:t>Regional users, above all the Mozal aluminium smelter in Mozambique. </a:t>
            </a:r>
            <a:endParaRPr lang="en-ZA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4" grpId="0" build="p" animBg="1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Employment by location</a:t>
            </a:r>
            <a:endParaRPr lang="en-ZA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0" y="838200"/>
            <a:ext cx="2743200" cy="5562600"/>
          </a:xfrm>
        </p:spPr>
        <p:txBody>
          <a:bodyPr/>
          <a:lstStyle/>
          <a:p>
            <a:r>
              <a:rPr lang="en-ZA" sz="2400" dirty="0" smtClean="0"/>
              <a:t>Majority of employment located in metros, with</a:t>
            </a:r>
          </a:p>
          <a:p>
            <a:pPr lvl="1"/>
            <a:r>
              <a:rPr lang="en-ZA" sz="2000" dirty="0" smtClean="0"/>
              <a:t>Over half of manufacturing jobs outside of smelting </a:t>
            </a:r>
          </a:p>
          <a:p>
            <a:pPr lvl="1"/>
            <a:r>
              <a:rPr lang="en-ZA" sz="2000" dirty="0" smtClean="0"/>
              <a:t>Around two thirds of business services and logistics</a:t>
            </a:r>
          </a:p>
          <a:p>
            <a:r>
              <a:rPr lang="en-ZA" sz="2400" dirty="0" smtClean="0"/>
              <a:t>All municipal customers were subject to load shedding and rising prices, but not rationed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199" y="4095771"/>
            <a:ext cx="6400800" cy="276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205345"/>
            <a:ext cx="6400800" cy="2909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6581001"/>
            <a:ext cx="210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dirty="0" smtClean="0"/>
              <a:t>Source: QLFS, September 2014</a:t>
            </a:r>
            <a:endParaRPr lang="en-ZA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124199" y="838200"/>
            <a:ext cx="563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/>
              <a:t>Employment by industry and area, September 2014</a:t>
            </a:r>
            <a:endParaRPr lang="en-ZA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ZA" dirty="0" smtClean="0"/>
              <a:t>The broad options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4"/>
          </p:nvPr>
        </p:nvSpPr>
        <p:spPr>
          <a:xfrm>
            <a:off x="3048000" y="990600"/>
            <a:ext cx="6096000" cy="3200400"/>
          </a:xfrm>
        </p:spPr>
        <p:txBody>
          <a:bodyPr/>
          <a:lstStyle/>
          <a:p>
            <a:r>
              <a:rPr lang="en-ZA" dirty="0" smtClean="0"/>
              <a:t>Raise prices with mitigation through UIF</a:t>
            </a:r>
          </a:p>
          <a:p>
            <a:pPr lvl="1"/>
            <a:r>
              <a:rPr lang="en-ZA" dirty="0" smtClean="0"/>
              <a:t>Costs: </a:t>
            </a:r>
          </a:p>
          <a:p>
            <a:pPr lvl="2"/>
            <a:r>
              <a:rPr lang="en-ZA" dirty="0" smtClean="0"/>
              <a:t>Energy intensive users would see substantially higher costs – around 5% increase if electricity is 20% of costs</a:t>
            </a:r>
          </a:p>
          <a:p>
            <a:pPr lvl="2"/>
            <a:r>
              <a:rPr lang="en-ZA" dirty="0" smtClean="0"/>
              <a:t>Political pushback based on perception that Eskom is inefficient and corrupt</a:t>
            </a:r>
          </a:p>
          <a:p>
            <a:pPr lvl="1"/>
            <a:r>
              <a:rPr lang="en-ZA" dirty="0" smtClean="0"/>
              <a:t>Benefits:</a:t>
            </a:r>
          </a:p>
          <a:p>
            <a:pPr lvl="2"/>
            <a:r>
              <a:rPr lang="en-ZA" dirty="0" smtClean="0"/>
              <a:t>For most </a:t>
            </a:r>
            <a:r>
              <a:rPr lang="en-ZA" dirty="0" smtClean="0"/>
              <a:t>producers and households, </a:t>
            </a:r>
            <a:r>
              <a:rPr lang="en-ZA" dirty="0" smtClean="0"/>
              <a:t>electricity cost is around 3% of total – would gain more </a:t>
            </a:r>
            <a:r>
              <a:rPr lang="en-ZA" dirty="0" smtClean="0"/>
              <a:t>from UIF holiday than lose on electricity</a:t>
            </a:r>
          </a:p>
          <a:p>
            <a:pPr lvl="2"/>
            <a:r>
              <a:rPr lang="en-ZA" dirty="0" smtClean="0"/>
              <a:t>Move toward real price</a:t>
            </a:r>
          </a:p>
          <a:p>
            <a:pPr lvl="2"/>
            <a:endParaRPr lang="en-ZA" dirty="0" smtClean="0"/>
          </a:p>
          <a:p>
            <a:pPr lvl="2"/>
            <a:endParaRPr lang="en-ZA" dirty="0" smtClean="0"/>
          </a:p>
          <a:p>
            <a:pPr lvl="2"/>
            <a:endParaRPr lang="en-ZA" dirty="0" smtClean="0"/>
          </a:p>
          <a:p>
            <a:pPr lvl="1"/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0" y="990600"/>
            <a:ext cx="3048000" cy="5867400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Continue with rationing</a:t>
            </a:r>
          </a:p>
          <a:p>
            <a:pPr lvl="1"/>
            <a:r>
              <a:rPr lang="en-ZA" dirty="0" smtClean="0">
                <a:solidFill>
                  <a:schemeClr val="bg1"/>
                </a:solidFill>
              </a:rPr>
              <a:t>Costs:</a:t>
            </a:r>
          </a:p>
          <a:p>
            <a:pPr lvl="2"/>
            <a:r>
              <a:rPr lang="en-ZA" dirty="0" smtClean="0">
                <a:solidFill>
                  <a:schemeClr val="bg1"/>
                </a:solidFill>
              </a:rPr>
              <a:t>Most </a:t>
            </a:r>
            <a:r>
              <a:rPr lang="en-ZA" dirty="0" smtClean="0">
                <a:solidFill>
                  <a:schemeClr val="bg1"/>
                </a:solidFill>
              </a:rPr>
              <a:t>expensive to the </a:t>
            </a:r>
            <a:r>
              <a:rPr lang="en-ZA" dirty="0" smtClean="0">
                <a:solidFill>
                  <a:schemeClr val="bg1"/>
                </a:solidFill>
              </a:rPr>
              <a:t>economy overall</a:t>
            </a:r>
          </a:p>
          <a:p>
            <a:pPr lvl="2"/>
            <a:r>
              <a:rPr lang="en-ZA" dirty="0" smtClean="0">
                <a:solidFill>
                  <a:schemeClr val="bg1"/>
                </a:solidFill>
              </a:rPr>
              <a:t>Damaging </a:t>
            </a:r>
            <a:r>
              <a:rPr lang="en-ZA" dirty="0" smtClean="0">
                <a:solidFill>
                  <a:schemeClr val="bg1"/>
                </a:solidFill>
              </a:rPr>
              <a:t>to investor sentiment and skills</a:t>
            </a:r>
          </a:p>
          <a:p>
            <a:pPr lvl="1"/>
            <a:r>
              <a:rPr lang="en-ZA" dirty="0" smtClean="0">
                <a:solidFill>
                  <a:schemeClr val="bg1"/>
                </a:solidFill>
              </a:rPr>
              <a:t>Benefits:</a:t>
            </a:r>
          </a:p>
          <a:p>
            <a:pPr lvl="2"/>
            <a:r>
              <a:rPr lang="en-ZA" dirty="0" smtClean="0">
                <a:solidFill>
                  <a:schemeClr val="bg1"/>
                </a:solidFill>
              </a:rPr>
              <a:t>May be better for refineries and some mines</a:t>
            </a:r>
          </a:p>
          <a:p>
            <a:pPr lvl="2"/>
            <a:r>
              <a:rPr lang="en-ZA" dirty="0" smtClean="0">
                <a:solidFill>
                  <a:schemeClr val="bg1"/>
                </a:solidFill>
              </a:rPr>
              <a:t>Eskom and Government do not need to find funds – fully externalised (until elections)</a:t>
            </a:r>
            <a:endParaRPr lang="en-ZA" dirty="0" smtClean="0">
              <a:solidFill>
                <a:schemeClr val="bg1"/>
              </a:solidFill>
            </a:endParaRPr>
          </a:p>
          <a:p>
            <a:r>
              <a:rPr lang="en-ZA" dirty="0" smtClean="0">
                <a:solidFill>
                  <a:schemeClr val="bg1"/>
                </a:solidFill>
              </a:rPr>
              <a:t>Managing rationing:</a:t>
            </a:r>
          </a:p>
          <a:p>
            <a:pPr lvl="1"/>
            <a:r>
              <a:rPr lang="en-ZA" dirty="0" smtClean="0">
                <a:solidFill>
                  <a:schemeClr val="bg1"/>
                </a:solidFill>
              </a:rPr>
              <a:t>Could work to tailor </a:t>
            </a:r>
            <a:r>
              <a:rPr lang="en-ZA" dirty="0" smtClean="0">
                <a:solidFill>
                  <a:schemeClr val="bg1"/>
                </a:solidFill>
              </a:rPr>
              <a:t>effects</a:t>
            </a:r>
          </a:p>
          <a:p>
            <a:pPr lvl="1"/>
            <a:r>
              <a:rPr lang="en-ZA" dirty="0" smtClean="0">
                <a:solidFill>
                  <a:schemeClr val="bg1"/>
                </a:solidFill>
              </a:rPr>
              <a:t>Close down aluminium smelters?</a:t>
            </a:r>
            <a:endParaRPr lang="en-ZA" dirty="0" smtClean="0">
              <a:solidFill>
                <a:schemeClr val="bg1"/>
              </a:solidFill>
            </a:endParaRPr>
          </a:p>
          <a:p>
            <a:pPr lvl="1"/>
            <a:r>
              <a:rPr lang="en-ZA" dirty="0" smtClean="0">
                <a:solidFill>
                  <a:schemeClr val="bg1"/>
                </a:solidFill>
              </a:rPr>
              <a:t>Metros playing a central role in reducing impact</a:t>
            </a:r>
          </a:p>
          <a:p>
            <a:pPr lvl="1"/>
            <a:endParaRPr lang="en-ZA" dirty="0" smtClean="0">
              <a:solidFill>
                <a:schemeClr val="bg1"/>
              </a:solidFill>
            </a:endParaRPr>
          </a:p>
          <a:p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3048000" y="4267200"/>
            <a:ext cx="6096000" cy="25908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ZA" dirty="0" smtClean="0"/>
              <a:t>Government subsidies</a:t>
            </a:r>
          </a:p>
          <a:p>
            <a:pPr lvl="1"/>
            <a:r>
              <a:rPr lang="en-ZA" dirty="0" smtClean="0"/>
              <a:t>Costs: </a:t>
            </a:r>
          </a:p>
          <a:p>
            <a:pPr lvl="2"/>
            <a:r>
              <a:rPr lang="en-ZA" dirty="0" smtClean="0"/>
              <a:t>If 15% increase would be R20 bn, then would need e.g. 2,5% increase in income tax revenues and 0,8% cut in other spending</a:t>
            </a:r>
          </a:p>
          <a:p>
            <a:pPr lvl="2"/>
            <a:r>
              <a:rPr lang="en-ZA" dirty="0" smtClean="0"/>
              <a:t>Continue with prices below full cost</a:t>
            </a:r>
          </a:p>
          <a:p>
            <a:pPr lvl="1"/>
            <a:r>
              <a:rPr lang="en-ZA" dirty="0" smtClean="0"/>
              <a:t>Benefits: </a:t>
            </a:r>
          </a:p>
          <a:p>
            <a:pPr lvl="2"/>
            <a:r>
              <a:rPr lang="en-ZA" dirty="0" smtClean="0"/>
              <a:t>Cost to citizens is not transparent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p" animBg="1"/>
      <p:bldP spid="6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What we’re doing…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Combination of rationing (rationing of energy intensive users, load shedding for everyone else) and subsidies</a:t>
            </a:r>
          </a:p>
          <a:p>
            <a:pPr lvl="1"/>
            <a:r>
              <a:rPr lang="en-ZA" dirty="0" smtClean="0"/>
              <a:t>Lower cost for everyone</a:t>
            </a:r>
          </a:p>
          <a:p>
            <a:pPr lvl="1"/>
            <a:r>
              <a:rPr lang="en-ZA" dirty="0" smtClean="0"/>
              <a:t>But highest subsidy for aluminium</a:t>
            </a:r>
          </a:p>
          <a:p>
            <a:pPr lvl="1"/>
            <a:r>
              <a:rPr lang="en-ZA" dirty="0" smtClean="0"/>
              <a:t>Greatest benefits to mining and smelters in general</a:t>
            </a:r>
          </a:p>
          <a:p>
            <a:r>
              <a:rPr lang="en-ZA" dirty="0" smtClean="0"/>
              <a:t>Clearly less efficient in long run</a:t>
            </a:r>
          </a:p>
          <a:p>
            <a:r>
              <a:rPr lang="en-ZA" dirty="0" smtClean="0"/>
              <a:t>Question is: Why?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 political economy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4"/>
          </p:nvPr>
        </p:nvSpPr>
        <p:spPr>
          <a:xfrm>
            <a:off x="2667000" y="1447800"/>
            <a:ext cx="6477000" cy="16764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en-ZA" b="1" dirty="0" smtClean="0"/>
              <a:t>NERSA</a:t>
            </a:r>
          </a:p>
          <a:p>
            <a:r>
              <a:rPr lang="en-ZA" sz="1800" dirty="0" smtClean="0"/>
              <a:t>Act assumed privatisation – mandate is to hold down costs for private monopolies</a:t>
            </a:r>
          </a:p>
          <a:p>
            <a:r>
              <a:rPr lang="en-ZA" sz="1800" dirty="0" smtClean="0"/>
              <a:t>Still hanker for profound restructuring but no political will</a:t>
            </a:r>
          </a:p>
          <a:p>
            <a:r>
              <a:rPr lang="en-ZA" sz="1800" dirty="0" smtClean="0"/>
              <a:t>Starving Eskom aims to promote efficiency, but at what cost?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0" y="1371600"/>
            <a:ext cx="2667000" cy="5486400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>
              <a:buNone/>
            </a:pPr>
            <a:r>
              <a:rPr lang="en-ZA" b="1" dirty="0" smtClean="0">
                <a:solidFill>
                  <a:schemeClr val="bg1"/>
                </a:solidFill>
              </a:rPr>
              <a:t>The state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Gap between government and business – how to support business AND bring about fundamental changes in ownership, employment and pay?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Democracy with profound inequalities and divisions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Tradition of coalition building rather than technocractic rigour - populism</a:t>
            </a:r>
          </a:p>
          <a:p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667000" y="3048000"/>
            <a:ext cx="6477000" cy="1676400"/>
          </a:xfrm>
        </p:spPr>
        <p:txBody>
          <a:bodyPr/>
          <a:lstStyle/>
          <a:p>
            <a:pPr>
              <a:buNone/>
            </a:pPr>
            <a:r>
              <a:rPr lang="en-ZA" b="1" dirty="0" smtClean="0"/>
              <a:t>Eskom</a:t>
            </a:r>
          </a:p>
          <a:p>
            <a:r>
              <a:rPr lang="en-ZA" sz="1800" dirty="0" smtClean="0"/>
              <a:t>“Culture eats strategy for breakfast”</a:t>
            </a:r>
          </a:p>
          <a:p>
            <a:r>
              <a:rPr lang="en-ZA" sz="1800" dirty="0" smtClean="0"/>
              <a:t>Unclear mandates and supervision</a:t>
            </a:r>
          </a:p>
          <a:p>
            <a:r>
              <a:rPr lang="en-ZA" sz="1800" dirty="0" smtClean="0"/>
              <a:t>Need micro changes but no one will take it on – government also running scared</a:t>
            </a:r>
            <a:endParaRPr lang="en-ZA" sz="1800" dirty="0"/>
          </a:p>
        </p:txBody>
      </p:sp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2667000" y="4876800"/>
            <a:ext cx="6477000" cy="198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Business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Z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</a:t>
            </a:r>
            <a:r>
              <a:rPr kumimoji="0" lang="en-ZA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trust toward Eskom and government, especially as no visible action to improve efficiency at Eskom</a:t>
            </a:r>
            <a:endParaRPr kumimoji="0" lang="en-ZA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ZA" dirty="0" smtClean="0"/>
              <a:t>Smelters now prefer subsidy with rationing to higher price</a:t>
            </a: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uiExpand="1" build="p" animBg="1"/>
      <p:bldP spid="5" grpId="0" uiExpand="1" build="p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Some big questions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Where should the economy go in light of the end of the commodity boom and higher-cost electricity?</a:t>
            </a:r>
          </a:p>
          <a:p>
            <a:r>
              <a:rPr lang="en-ZA" dirty="0" smtClean="0"/>
              <a:t>Prospects for mining and refining</a:t>
            </a:r>
          </a:p>
          <a:p>
            <a:pPr lvl="1"/>
            <a:r>
              <a:rPr lang="en-ZA" dirty="0" smtClean="0"/>
              <a:t>What do we mean by “beneficiation” and what do we want from it?</a:t>
            </a:r>
          </a:p>
          <a:p>
            <a:pPr lvl="1"/>
            <a:r>
              <a:rPr lang="en-ZA" dirty="0" smtClean="0"/>
              <a:t>Aluminium smelters?</a:t>
            </a:r>
          </a:p>
          <a:p>
            <a:r>
              <a:rPr lang="en-ZA" dirty="0" smtClean="0"/>
              <a:t>Is NERSA really necessary? What are the alternatives?</a:t>
            </a:r>
          </a:p>
          <a:p>
            <a:r>
              <a:rPr lang="en-ZA" dirty="0" smtClean="0"/>
              <a:t>How to get Eskom to improve on efficiency – and make that visible to stakeholders?</a:t>
            </a:r>
          </a:p>
          <a:p>
            <a:pPr lvl="1"/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Re a leboha</a:t>
            </a:r>
            <a:endParaRPr lang="en-ZA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Overview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 problem: Managing the electricity shortfall</a:t>
            </a:r>
          </a:p>
          <a:p>
            <a:r>
              <a:rPr lang="en-ZA" dirty="0" smtClean="0"/>
              <a:t>The bigger context</a:t>
            </a:r>
          </a:p>
          <a:p>
            <a:r>
              <a:rPr lang="en-ZA" dirty="0" smtClean="0"/>
              <a:t>Short term costs and benefits</a:t>
            </a:r>
          </a:p>
          <a:p>
            <a:r>
              <a:rPr lang="en-ZA" dirty="0" smtClean="0"/>
              <a:t>Why do we end up with second best?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problem</a:t>
            </a:r>
            <a:endParaRPr lang="en-ZA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343400" y="1676400"/>
            <a:ext cx="4800600" cy="5181600"/>
          </a:xfrm>
        </p:spPr>
        <p:txBody>
          <a:bodyPr/>
          <a:lstStyle/>
          <a:p>
            <a:r>
              <a:rPr lang="en-ZA" dirty="0" smtClean="0"/>
              <a:t>Available electricity climbed 53% to 2008, then fell by 5% as plants aged</a:t>
            </a:r>
          </a:p>
          <a:p>
            <a:pPr lvl="1"/>
            <a:r>
              <a:rPr lang="en-ZA" dirty="0" smtClean="0"/>
              <a:t>Delayed repairs  - breakdowns cost 7% of output in 2007, rising to 15% in 2014</a:t>
            </a:r>
          </a:p>
          <a:p>
            <a:r>
              <a:rPr lang="en-ZA" dirty="0" smtClean="0"/>
              <a:t>Response:</a:t>
            </a:r>
          </a:p>
          <a:p>
            <a:pPr lvl="1"/>
            <a:r>
              <a:rPr lang="en-ZA" dirty="0" smtClean="0"/>
              <a:t>Rationing of mining value chain, which increased reserve margin but limited growth at height of commodity boom</a:t>
            </a:r>
          </a:p>
          <a:p>
            <a:pPr lvl="1"/>
            <a:r>
              <a:rPr lang="en-ZA" dirty="0" smtClean="0"/>
              <a:t>Loadshedding from late 2014</a:t>
            </a:r>
          </a:p>
          <a:p>
            <a:pPr lvl="1"/>
            <a:r>
              <a:rPr lang="en-ZA" dirty="0" smtClean="0"/>
              <a:t>Price increases</a:t>
            </a:r>
          </a:p>
          <a:p>
            <a:pPr lvl="1"/>
            <a:r>
              <a:rPr lang="en-ZA" dirty="0" smtClean="0"/>
              <a:t>Some recovery in private sector share from around 4% in 2007-2010 to 5% today (down from 7% in 1994)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18247"/>
            <a:ext cx="4343400" cy="5239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ZA" dirty="0" smtClean="0"/>
              <a:t>Changes in prices and use</a:t>
            </a:r>
            <a:endParaRPr lang="en-ZA" dirty="0"/>
          </a:p>
        </p:txBody>
      </p:sp>
      <p:sp>
        <p:nvSpPr>
          <p:cNvPr id="13" name="TextBox 12"/>
          <p:cNvSpPr txBox="1"/>
          <p:nvPr/>
        </p:nvSpPr>
        <p:spPr>
          <a:xfrm>
            <a:off x="-76200" y="59436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200" dirty="0" smtClean="0"/>
              <a:t>Note: (a) Mostly smelters plus Sasol and paper production. Source: Calculated from Eskom, Historical average price increases. Excel spreadsheet. Downloaded from </a:t>
            </a:r>
            <a:r>
              <a:rPr lang="en-ZA" sz="1200" dirty="0" smtClean="0">
                <a:hlinkClick r:id="rId2"/>
              </a:rPr>
              <a:t>www.eskom.co.za</a:t>
            </a:r>
            <a:r>
              <a:rPr lang="en-ZA" sz="1200" dirty="0" smtClean="0"/>
              <a:t> in February 2015. Price increase calculated as average price (revenue divided by use), deflated using CPI</a:t>
            </a:r>
            <a:endParaRPr lang="en-ZA" sz="1200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3000"/>
            <a:ext cx="5105400" cy="463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0694" y="1143000"/>
            <a:ext cx="403330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6776" y="1143000"/>
            <a:ext cx="4048844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143000"/>
            <a:ext cx="374669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Electricity use and value added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ZA" dirty="0" smtClean="0"/>
              <a:t>Context: Structural change</a:t>
            </a:r>
            <a:endParaRPr lang="en-ZA" dirty="0"/>
          </a:p>
        </p:txBody>
      </p:sp>
      <p:sp>
        <p:nvSpPr>
          <p:cNvPr id="8" name="Pentagon 7"/>
          <p:cNvSpPr/>
          <p:nvPr/>
        </p:nvSpPr>
        <p:spPr>
          <a:xfrm>
            <a:off x="0" y="990600"/>
            <a:ext cx="4114800" cy="5867400"/>
          </a:xfrm>
          <a:prstGeom prst="homePlat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000" b="1" dirty="0" smtClean="0"/>
              <a:t>Electricity and growth </a:t>
            </a:r>
            <a:r>
              <a:rPr lang="en-ZA" sz="2000" b="1" dirty="0" smtClean="0">
                <a:solidFill>
                  <a:schemeClr val="tx1"/>
                </a:solidFill>
              </a:rPr>
              <a:t>in </a:t>
            </a:r>
            <a:r>
              <a:rPr lang="en-ZA" sz="2000" b="1" dirty="0" smtClean="0"/>
              <a:t>SA:</a:t>
            </a:r>
            <a:endParaRPr lang="en-ZA" sz="2000" b="1" dirty="0" smtClean="0"/>
          </a:p>
          <a:p>
            <a:r>
              <a:rPr lang="en-ZA" sz="2000" dirty="0" smtClean="0"/>
              <a:t>Cheap coal-based energy was a major comparative advantage for mining and smelting</a:t>
            </a:r>
          </a:p>
          <a:p>
            <a:pPr marL="287338" lvl="1" indent="-287338">
              <a:buFont typeface="Arial" pitchFamily="34" charset="0"/>
              <a:buChar char="•"/>
            </a:pPr>
            <a:r>
              <a:rPr lang="en-ZA" dirty="0" smtClean="0"/>
              <a:t>Especially from 1980s to early 2000s due overinvestment in generation</a:t>
            </a:r>
          </a:p>
          <a:p>
            <a:pPr marL="287338" lvl="1" indent="-287338">
              <a:buFont typeface="Arial" pitchFamily="34" charset="0"/>
              <a:buChar char="•"/>
            </a:pPr>
            <a:r>
              <a:rPr lang="en-ZA" dirty="0" smtClean="0"/>
              <a:t>Eskom encouraged investment in smelters as highly energy intensive </a:t>
            </a:r>
          </a:p>
          <a:p>
            <a:pPr marL="287338" lvl="1" indent="-287338">
              <a:buFont typeface="Arial" pitchFamily="34" charset="0"/>
              <a:buChar char="•"/>
            </a:pPr>
            <a:r>
              <a:rPr lang="en-ZA" dirty="0" smtClean="0"/>
              <a:t>Special pricing arrangements to attract aluminium smelters that use imported </a:t>
            </a:r>
            <a:r>
              <a:rPr lang="en-ZA" dirty="0" smtClean="0"/>
              <a:t>ores</a:t>
            </a:r>
          </a:p>
          <a:p>
            <a:pPr marL="0" lvl="1">
              <a:tabLst>
                <a:tab pos="2224088" algn="l"/>
              </a:tabLst>
            </a:pPr>
            <a:r>
              <a:rPr lang="en-ZA" dirty="0" smtClean="0"/>
              <a:t>“MEC” based on </a:t>
            </a:r>
            <a:r>
              <a:rPr lang="en-ZA" dirty="0" smtClean="0">
                <a:solidFill>
                  <a:schemeClr val="bg1"/>
                </a:solidFill>
              </a:rPr>
              <a:t>close link</a:t>
            </a:r>
            <a:r>
              <a:rPr lang="en-ZA" dirty="0" smtClean="0">
                <a:solidFill>
                  <a:schemeClr val="tx1"/>
                </a:solidFill>
              </a:rPr>
              <a:t>s </a:t>
            </a:r>
            <a:r>
              <a:rPr lang="en-ZA" dirty="0" smtClean="0">
                <a:solidFill>
                  <a:schemeClr val="bg1"/>
                </a:solidFill>
              </a:rPr>
              <a:t>between mining and sta</a:t>
            </a:r>
            <a:r>
              <a:rPr lang="en-ZA" dirty="0" smtClean="0">
                <a:solidFill>
                  <a:schemeClr val="tx1"/>
                </a:solidFill>
              </a:rPr>
              <a:t>te</a:t>
            </a:r>
            <a:endParaRPr lang="en-ZA" dirty="0" smtClean="0">
              <a:solidFill>
                <a:schemeClr val="tx1"/>
              </a:solidFill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2971800" y="1066800"/>
            <a:ext cx="6629400" cy="5791200"/>
          </a:xfrm>
          <a:prstGeom prst="homePlat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91440" rtlCol="0" anchor="ctr"/>
          <a:lstStyle/>
          <a:p>
            <a:r>
              <a:rPr lang="en-ZA" sz="2000" b="1" dirty="0" smtClean="0"/>
              <a:t>Changing growth model in ‘00s:</a:t>
            </a:r>
          </a:p>
          <a:p>
            <a:pPr marL="231775" lvl="1" indent="-231775">
              <a:buFont typeface="Arial" pitchFamily="34" charset="0"/>
              <a:buChar char="•"/>
            </a:pPr>
            <a:r>
              <a:rPr lang="en-ZA" sz="2000" dirty="0" smtClean="0"/>
              <a:t>Commodity boom encouraged investm</a:t>
            </a:r>
            <a:r>
              <a:rPr lang="en-ZA" sz="2000" dirty="0" smtClean="0">
                <a:solidFill>
                  <a:schemeClr val="tx1"/>
                </a:solidFill>
              </a:rPr>
              <a:t>ent</a:t>
            </a:r>
            <a:r>
              <a:rPr lang="en-ZA" sz="2000" dirty="0" smtClean="0"/>
              <a:t> </a:t>
            </a:r>
            <a:r>
              <a:rPr lang="en-ZA" sz="2000" dirty="0" smtClean="0">
                <a:solidFill>
                  <a:schemeClr val="tx1"/>
                </a:solidFill>
              </a:rPr>
              <a:t>in </a:t>
            </a:r>
            <a:r>
              <a:rPr lang="en-ZA" sz="2000" dirty="0" smtClean="0"/>
              <a:t>mining and refining</a:t>
            </a:r>
          </a:p>
          <a:p>
            <a:pPr marL="231775" lvl="1" indent="-231775">
              <a:buFont typeface="Arial" pitchFamily="34" charset="0"/>
              <a:buChar char="•"/>
            </a:pPr>
            <a:r>
              <a:rPr lang="en-ZA" sz="2000" dirty="0" smtClean="0"/>
              <a:t>The state:</a:t>
            </a:r>
          </a:p>
          <a:p>
            <a:pPr marL="688975" lvl="2" indent="-231775">
              <a:buFont typeface="Arial" pitchFamily="34" charset="0"/>
              <a:buChar char="•"/>
            </a:pPr>
            <a:r>
              <a:rPr lang="en-ZA" sz="2000" dirty="0" smtClean="0"/>
              <a:t>Focus on rolling out services to underserved (the post-colonial norm)</a:t>
            </a:r>
          </a:p>
          <a:p>
            <a:pPr marL="688975" lvl="2" indent="-231775">
              <a:buFont typeface="Arial" pitchFamily="34" charset="0"/>
              <a:buChar char="•"/>
            </a:pPr>
            <a:r>
              <a:rPr lang="en-ZA" sz="2000" dirty="0" smtClean="0"/>
              <a:t>Complex relationship with mining as lead sector (whither the “MEC”?)</a:t>
            </a:r>
          </a:p>
          <a:p>
            <a:pPr marL="688975" lvl="2" indent="-231775">
              <a:buFont typeface="Arial" pitchFamily="34" charset="0"/>
              <a:buChar char="•"/>
            </a:pPr>
            <a:r>
              <a:rPr lang="en-ZA" sz="2000" dirty="0" smtClean="0"/>
              <a:t>Buy in to “independent regulator” model without much privatisation</a:t>
            </a:r>
            <a:endParaRPr lang="en-ZA" sz="2000" dirty="0" smtClean="0"/>
          </a:p>
          <a:p>
            <a:pPr marL="231775" lvl="1" indent="-231775">
              <a:buFont typeface="Arial" pitchFamily="34" charset="0"/>
              <a:buChar char="•"/>
            </a:pPr>
            <a:r>
              <a:rPr lang="en-ZA" sz="2000" dirty="0" smtClean="0"/>
              <a:t>Eskom needing to increase prices to cover investment costs</a:t>
            </a:r>
          </a:p>
          <a:p>
            <a:pPr marL="688975" lvl="2" indent="-231775">
              <a:buFont typeface="Arial" pitchFamily="34" charset="0"/>
              <a:buChar char="•"/>
            </a:pPr>
            <a:r>
              <a:rPr lang="en-ZA" dirty="0" smtClean="0"/>
              <a:t>Push back from NERSA in name of efficiency and restructuring</a:t>
            </a:r>
          </a:p>
          <a:p>
            <a:pPr marL="688975" lvl="2" indent="-231775">
              <a:buFont typeface="Arial" pitchFamily="34" charset="0"/>
              <a:buChar char="•"/>
            </a:pPr>
            <a:r>
              <a:rPr lang="en-ZA" dirty="0" smtClean="0"/>
              <a:t>Result: Delayed investment but no change in plans</a:t>
            </a:r>
          </a:p>
          <a:p>
            <a:pPr marL="688975" lvl="2" indent="-231775">
              <a:buFont typeface="Arial" pitchFamily="34" charset="0"/>
              <a:buChar char="•"/>
            </a:pPr>
            <a:r>
              <a:rPr lang="en-ZA" dirty="0" smtClean="0"/>
              <a:t>Result: Rationing</a:t>
            </a:r>
          </a:p>
          <a:p>
            <a:pPr marL="231775" lvl="1" indent="-231775">
              <a:buFont typeface="Arial" pitchFamily="34" charset="0"/>
              <a:buChar char="•"/>
            </a:pPr>
            <a:r>
              <a:rPr lang="en-ZA" dirty="0" smtClean="0"/>
              <a:t>End of the commodity boom</a:t>
            </a:r>
          </a:p>
          <a:p>
            <a:pPr marL="231775" lvl="1" indent="-231775"/>
            <a:r>
              <a:rPr lang="en-ZA" dirty="0"/>
              <a:t> </a:t>
            </a:r>
            <a:r>
              <a:rPr lang="en-ZA" dirty="0" smtClean="0"/>
              <a:t>    from 2011…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The end of the commodity boom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029200"/>
          </a:xfrm>
        </p:spPr>
        <p:txBody>
          <a:bodyPr/>
          <a:lstStyle/>
          <a:p>
            <a:r>
              <a:rPr lang="en-ZA" dirty="0" smtClean="0"/>
              <a:t>The electricity crisis comes as the commodity boom ends</a:t>
            </a:r>
          </a:p>
          <a:p>
            <a:r>
              <a:rPr lang="en-ZA" dirty="0" smtClean="0"/>
              <a:t>From late 2013 to early 2015, South Africa’s four major commodity exports saw a 40% price fall</a:t>
            </a:r>
          </a:p>
          <a:p>
            <a:r>
              <a:rPr lang="en-ZA" dirty="0" smtClean="0"/>
              <a:t>Constrains both public and private financing for big electricity, as well as demand</a:t>
            </a:r>
            <a:endParaRPr lang="en-Z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8675" y="1495425"/>
            <a:ext cx="4505325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715000" y="23622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Price index, April 2015=100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Short-term choices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/>
          <a:lstStyle/>
          <a:p>
            <a:r>
              <a:rPr lang="en-ZA" dirty="0" smtClean="0"/>
              <a:t>The current trajectory: load shedding at least until Medupi comes fully on line</a:t>
            </a:r>
          </a:p>
          <a:p>
            <a:r>
              <a:rPr lang="en-ZA" dirty="0" smtClean="0"/>
              <a:t>Actual load shedding depends mostly on</a:t>
            </a:r>
          </a:p>
          <a:p>
            <a:pPr lvl="1"/>
            <a:r>
              <a:rPr lang="en-ZA" dirty="0" smtClean="0"/>
              <a:t>Extent of unplanned repairs required</a:t>
            </a:r>
          </a:p>
          <a:p>
            <a:pPr lvl="1"/>
            <a:r>
              <a:rPr lang="en-ZA" dirty="0" smtClean="0"/>
              <a:t>Financing for diesel</a:t>
            </a:r>
          </a:p>
          <a:p>
            <a:pPr lvl="1"/>
            <a:r>
              <a:rPr lang="en-ZA" dirty="0" smtClean="0"/>
              <a:t>Maintenance of existing co-gen contracts</a:t>
            </a:r>
          </a:p>
          <a:p>
            <a:endParaRPr lang="en-ZA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3357" y="1447800"/>
            <a:ext cx="4680643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ZA" dirty="0" smtClean="0"/>
              <a:t>Cost to the economy</a:t>
            </a:r>
            <a:endParaRPr lang="en-Z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138605"/>
          <a:ext cx="8686800" cy="5562600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3082687"/>
                <a:gridCol w="2632313"/>
                <a:gridCol w="2971800"/>
              </a:tblGrid>
              <a:tr h="479192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Option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Amount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Cost per kWh</a:t>
                      </a:r>
                      <a:endParaRPr lang="en-ZA" sz="1600" dirty="0"/>
                    </a:p>
                  </a:txBody>
                  <a:tcPr/>
                </a:tc>
              </a:tr>
              <a:tr h="676507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Scheduled</a:t>
                      </a:r>
                      <a:r>
                        <a:rPr lang="en-ZA" sz="1600" baseline="0" dirty="0" smtClean="0"/>
                        <a:t> load shedding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Up</a:t>
                      </a:r>
                      <a:r>
                        <a:rPr lang="en-ZA" sz="1600" baseline="0" dirty="0" smtClean="0"/>
                        <a:t> to 4000 MW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R9 to R15</a:t>
                      </a:r>
                      <a:endParaRPr lang="en-ZA" sz="1600" dirty="0"/>
                    </a:p>
                  </a:txBody>
                  <a:tcPr/>
                </a:tc>
              </a:tr>
              <a:tr h="126845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Diesel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2000 MW</a:t>
                      </a:r>
                      <a:r>
                        <a:rPr lang="en-ZA" sz="1600" baseline="0" dirty="0" smtClean="0"/>
                        <a:t> (Eskom)</a:t>
                      </a:r>
                    </a:p>
                    <a:p>
                      <a:r>
                        <a:rPr lang="en-ZA" sz="1600" baseline="0" dirty="0" smtClean="0"/>
                        <a:t>300 MW JHB and Tshwane</a:t>
                      </a:r>
                    </a:p>
                    <a:p>
                      <a:r>
                        <a:rPr lang="en-ZA" sz="1600" baseline="0" dirty="0" smtClean="0"/>
                        <a:t>Embedded – n.a.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R4 to R5</a:t>
                      </a:r>
                      <a:endParaRPr lang="en-ZA" sz="1600" dirty="0"/>
                    </a:p>
                  </a:txBody>
                  <a:tcPr/>
                </a:tc>
              </a:tr>
              <a:tr h="676507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Buy back from smelters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920 MW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Asking R1,25</a:t>
                      </a:r>
                      <a:endParaRPr lang="en-ZA" sz="1600" dirty="0"/>
                    </a:p>
                  </a:txBody>
                  <a:tcPr/>
                </a:tc>
              </a:tr>
              <a:tr h="479192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Co-gen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340 MW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Asking</a:t>
                      </a:r>
                      <a:r>
                        <a:rPr lang="en-ZA" sz="1600" baseline="0" dirty="0" smtClean="0"/>
                        <a:t> R0,9</a:t>
                      </a:r>
                      <a:endParaRPr lang="en-ZA" sz="1600" dirty="0"/>
                    </a:p>
                  </a:txBody>
                  <a:tcPr/>
                </a:tc>
              </a:tr>
              <a:tr h="479192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Daylight savings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Up to 200 MW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Small</a:t>
                      </a:r>
                      <a:endParaRPr lang="en-ZA" sz="1600" dirty="0"/>
                    </a:p>
                  </a:txBody>
                  <a:tcPr/>
                </a:tc>
              </a:tr>
              <a:tr h="827053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Surcharge on high</a:t>
                      </a:r>
                      <a:r>
                        <a:rPr lang="en-ZA" sz="1600" baseline="0" dirty="0" smtClean="0"/>
                        <a:t>er households users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Up to 300 MW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Small (only</a:t>
                      </a:r>
                      <a:r>
                        <a:rPr lang="en-ZA" sz="1600" baseline="0" dirty="0" smtClean="0"/>
                        <a:t> pay if do not cut use)</a:t>
                      </a:r>
                      <a:endParaRPr lang="en-ZA" sz="1600" dirty="0"/>
                    </a:p>
                  </a:txBody>
                  <a:tcPr/>
                </a:tc>
              </a:tr>
              <a:tr h="676507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Eskom average wholesale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R0,67</a:t>
                      </a:r>
                      <a:endParaRPr lang="en-ZA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P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TIPS</Template>
  <TotalTime>937</TotalTime>
  <Words>1217</Words>
  <Application>Microsoft Office PowerPoint</Application>
  <PresentationFormat>On-screen Show (4:3)</PresentationFormat>
  <Paragraphs>160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TIPS</vt:lpstr>
      <vt:lpstr>Dealing with the transition to high-cost (hopefully clean) electricity</vt:lpstr>
      <vt:lpstr>Overview</vt:lpstr>
      <vt:lpstr>The problem</vt:lpstr>
      <vt:lpstr>Changes in prices and use</vt:lpstr>
      <vt:lpstr>Electricity use and value added</vt:lpstr>
      <vt:lpstr>Context: Structural change</vt:lpstr>
      <vt:lpstr>The end of the commodity boom</vt:lpstr>
      <vt:lpstr>Short-term choices</vt:lpstr>
      <vt:lpstr>Cost to the economy</vt:lpstr>
      <vt:lpstr>Rationing vs price increase?</vt:lpstr>
      <vt:lpstr>Employment by location</vt:lpstr>
      <vt:lpstr>The broad options</vt:lpstr>
      <vt:lpstr>What we’re doing…</vt:lpstr>
      <vt:lpstr>A political economy</vt:lpstr>
      <vt:lpstr>Some big questions</vt:lpstr>
      <vt:lpstr>Re a leboha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the transition to high-cost (hopefully clean) electricity</dc:title>
  <dc:creator>NMakgetla</dc:creator>
  <cp:lastModifiedBy>NMakgetla</cp:lastModifiedBy>
  <cp:revision>2</cp:revision>
  <dcterms:created xsi:type="dcterms:W3CDTF">2015-07-08T16:36:20Z</dcterms:created>
  <dcterms:modified xsi:type="dcterms:W3CDTF">2015-07-09T08:14:11Z</dcterms:modified>
</cp:coreProperties>
</file>