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7" r:id="rId4"/>
    <p:sldId id="261" r:id="rId5"/>
    <p:sldId id="260" r:id="rId6"/>
    <p:sldId id="257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F1E80-D2C9-AA4A-8E0E-CEB4C03D98CC}" v="456" dt="2024-10-08T07:24:05.151"/>
    <p1510:client id="{F9E7B46F-3A6E-AC49-BA1E-3B3F16F49F93}" v="675" dt="2024-10-08T06:53:29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6" autoAdjust="0"/>
    <p:restoredTop sz="87821" autoAdjust="0"/>
  </p:normalViewPr>
  <p:slideViewPr>
    <p:cSldViewPr snapToGrid="0">
      <p:cViewPr varScale="1">
        <p:scale>
          <a:sx n="95" d="100"/>
          <a:sy n="95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Cunningham" userId="4888f282444f3bf4" providerId="LiveId" clId="{707F1E80-D2C9-AA4A-8E0E-CEB4C03D98CC}"/>
    <pc:docChg chg="custSel addSld modSld">
      <pc:chgData name="Shawn Cunningham" userId="4888f282444f3bf4" providerId="LiveId" clId="{707F1E80-D2C9-AA4A-8E0E-CEB4C03D98CC}" dt="2024-10-08T13:18:34.993" v="170"/>
      <pc:docMkLst>
        <pc:docMk/>
      </pc:docMkLst>
      <pc:sldChg chg="modSp mod">
        <pc:chgData name="Shawn Cunningham" userId="4888f282444f3bf4" providerId="LiveId" clId="{707F1E80-D2C9-AA4A-8E0E-CEB4C03D98CC}" dt="2024-10-08T13:17:01.805" v="67" actId="20577"/>
        <pc:sldMkLst>
          <pc:docMk/>
          <pc:sldMk cId="486517695" sldId="256"/>
        </pc:sldMkLst>
        <pc:spChg chg="mod">
          <ac:chgData name="Shawn Cunningham" userId="4888f282444f3bf4" providerId="LiveId" clId="{707F1E80-D2C9-AA4A-8E0E-CEB4C03D98CC}" dt="2024-10-08T13:17:01.805" v="67" actId="20577"/>
          <ac:spMkLst>
            <pc:docMk/>
            <pc:sldMk cId="486517695" sldId="256"/>
            <ac:spMk id="2" creationId="{00000000-0000-0000-0000-000000000000}"/>
          </ac:spMkLst>
        </pc:spChg>
      </pc:sldChg>
      <pc:sldChg chg="modSp new mod">
        <pc:chgData name="Shawn Cunningham" userId="4888f282444f3bf4" providerId="LiveId" clId="{707F1E80-D2C9-AA4A-8E0E-CEB4C03D98CC}" dt="2024-10-08T13:18:34.993" v="170"/>
        <pc:sldMkLst>
          <pc:docMk/>
          <pc:sldMk cId="576837499" sldId="267"/>
        </pc:sldMkLst>
        <pc:spChg chg="mod">
          <ac:chgData name="Shawn Cunningham" userId="4888f282444f3bf4" providerId="LiveId" clId="{707F1E80-D2C9-AA4A-8E0E-CEB4C03D98CC}" dt="2024-10-08T13:16:48.599" v="39" actId="20577"/>
          <ac:spMkLst>
            <pc:docMk/>
            <pc:sldMk cId="576837499" sldId="267"/>
            <ac:spMk id="2" creationId="{B47F56A9-7331-E119-255C-004661D17309}"/>
          </ac:spMkLst>
        </pc:spChg>
        <pc:spChg chg="mod">
          <ac:chgData name="Shawn Cunningham" userId="4888f282444f3bf4" providerId="LiveId" clId="{707F1E80-D2C9-AA4A-8E0E-CEB4C03D98CC}" dt="2024-10-08T13:18:34.993" v="170"/>
          <ac:spMkLst>
            <pc:docMk/>
            <pc:sldMk cId="576837499" sldId="267"/>
            <ac:spMk id="3" creationId="{C1A1CAC9-797E-C659-4B4C-9C5DD63230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B3800-2007-40DE-BCE8-E547C40B423B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25B4A-6233-453A-B846-03F7F29C806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21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5B4A-6233-453A-B846-03F7F29C8069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8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7C127-086D-3069-1C64-1CDD9C83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AA285-4EF8-4971-9401-C05A8028D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32435-3100-A6E6-2A0C-0552AB924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DD1DD-E309-28A2-9865-5EB5B42D8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5B4A-6233-453A-B846-03F7F29C8069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790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237AB-8304-2984-107F-47C104E8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58600-FE0C-91E7-B2CB-7A56E5D7A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4F6BC-2346-9F3A-8782-B5C0298F5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6CE38-200E-1D8B-121B-A14235660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5B4A-6233-453A-B846-03F7F29C8069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4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5B4A-6233-453A-B846-03F7F29C8069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67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5B4A-6233-453A-B846-03F7F29C8069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634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15890"/>
            <a:ext cx="7213600" cy="22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6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7200" y="1676400"/>
            <a:ext cx="3454400" cy="23622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9600" y="1676400"/>
            <a:ext cx="3556000" cy="411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4114800"/>
            <a:ext cx="6908800" cy="1676400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924800" y="1676400"/>
            <a:ext cx="3251200" cy="2362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24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522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51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85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596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378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141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150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5791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602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380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1F1FAF-46BB-4ECB-BB1D-656C61EE1FF2}" type="datetimeFigureOut">
              <a:rPr lang="en-ZA" smtClean="0"/>
              <a:t>2024/10/08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124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76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6096000" cy="4343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99200" y="1676400"/>
            <a:ext cx="5892800" cy="43434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248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676400"/>
            <a:ext cx="6299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276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6096000" cy="43434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341035" y="1676400"/>
            <a:ext cx="5892800" cy="43434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546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" y="1556793"/>
            <a:ext cx="4559300" cy="4968551"/>
          </a:xfrm>
          <a:solidFill>
            <a:schemeClr val="tx2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367809" y="1916832"/>
            <a:ext cx="4223676" cy="49411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496268" y="1412777"/>
            <a:ext cx="3695733" cy="48965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21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7200" y="1676400"/>
            <a:ext cx="3454400" cy="2362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9600" y="1676400"/>
            <a:ext cx="3556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4114800"/>
            <a:ext cx="6908800" cy="167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924800" y="1676400"/>
            <a:ext cx="3251200" cy="2362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40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4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18996F-839F-415D-B107-784BDDE6C822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0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6228700"/>
            <a:ext cx="2032000" cy="6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921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7900" indent="-292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ps.org.za/projects/technological-change-and-innovation-system-observato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ZA" sz="3600" dirty="0">
                <a:latin typeface="+mn-lt"/>
                <a:ea typeface="+mn-ea"/>
                <a:cs typeface="+mn-cs"/>
              </a:rPr>
              <a:t>Observations about making collective sense of technological change opportunities in the manufacturing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TIPS Development Dialogue</a:t>
            </a:r>
          </a:p>
          <a:p>
            <a:r>
              <a:rPr lang="en-ZA" sz="2400" dirty="0"/>
              <a:t>08 October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82391-0310-7C58-5E29-E4AD4F7A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00" y="5278478"/>
            <a:ext cx="775559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584E-DD88-1277-2B1E-78F8AED8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What do we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26AC-AF80-8771-BBD6-5CD7CB60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Reframe technology as “knowing how to do things” AND “knowing how to organise people to achieve shared objectives”.</a:t>
            </a:r>
          </a:p>
          <a:p>
            <a:r>
              <a:rPr lang="en-GB" dirty="0"/>
              <a:t>Emphasise learning within networks of public and private actors.</a:t>
            </a:r>
          </a:p>
          <a:p>
            <a:r>
              <a:rPr lang="en-GB" dirty="0"/>
              <a:t>Shift from responding faster to proactively creating new specialised competencies.</a:t>
            </a:r>
          </a:p>
          <a:p>
            <a:r>
              <a:rPr lang="en-GB" dirty="0"/>
              <a:t>Use public technological support to create complementary capabilities that make industries more competitive – induce upgrading!</a:t>
            </a:r>
          </a:p>
          <a:p>
            <a:r>
              <a:rPr lang="en-GB" dirty="0"/>
              <a:t>Measure public technology dissemination on the upgrading and increased performance of sub-sectors or markets.</a:t>
            </a:r>
          </a:p>
          <a:p>
            <a:r>
              <a:rPr lang="en-GB" dirty="0"/>
              <a:t>Work with industry associations or networks to collectively make sense of possibilities and encourage technological innovation.</a:t>
            </a:r>
          </a:p>
          <a:p>
            <a:r>
              <a:rPr lang="en-GB" dirty="0"/>
              <a:t>Work more with coalitions of </a:t>
            </a:r>
            <a:r>
              <a:rPr lang="en-GB"/>
              <a:t>the willing.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58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1662-9358-CEDC-30DB-5B10C3F9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225676"/>
            <a:ext cx="10363200" cy="1756016"/>
          </a:xfrm>
        </p:spPr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Shawn Cunningham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sc@mesopartner.com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https://www.tips.org.za/projects/technological-change-and-innovation-system-observatory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F2CB-EB03-ECBB-E3EE-7C340682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614926"/>
            <a:ext cx="10363200" cy="1500187"/>
          </a:xfrm>
        </p:spPr>
        <p:txBody>
          <a:bodyPr>
            <a:normAutofit/>
          </a:bodyPr>
          <a:lstStyle/>
          <a:p>
            <a:r>
              <a:rPr lang="en-GB" sz="4800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Thank you for your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02AAC-BDC0-7F47-C5DA-AF915260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7083"/>
            <a:ext cx="12192000" cy="23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3A204-8CEB-BF71-823C-155E04666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0B89-DAF0-2AA4-1F09-E9DCBFA7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4" y="518835"/>
            <a:ext cx="11107838" cy="1495160"/>
          </a:xfrm>
        </p:spPr>
        <p:txBody>
          <a:bodyPr/>
          <a:lstStyle/>
          <a:p>
            <a:r>
              <a:rPr lang="en-GB" sz="4000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We must improve our ability to create a distributed understanding of technological change possibilities.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BA0E-FFE3-B398-3BC7-D23F93AB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9" y="2414653"/>
            <a:ext cx="5087073" cy="392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Technology is often framed as “disruptive” - a reactive posture.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Technology is mainly seen as an object, not as physical or social technologies that must be integrated to achieve a purpose.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Technologies change in predictable patterns; it is possible to formulate defensive and offensive strategies.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9B7F59B5-12B5-3623-8B89-CE35690AB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52" y="2328877"/>
            <a:ext cx="6059027" cy="4013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BB51F-A63F-1414-3D6F-0CF045277CD6}"/>
              </a:ext>
            </a:extLst>
          </p:cNvPr>
          <p:cNvSpPr txBox="1"/>
          <p:nvPr/>
        </p:nvSpPr>
        <p:spPr>
          <a:xfrm>
            <a:off x="5416952" y="6215605"/>
            <a:ext cx="465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Image from Simon Wardley, AI in Healthcare Research Group (2023, UK)</a:t>
            </a:r>
          </a:p>
        </p:txBody>
      </p:sp>
    </p:spTree>
    <p:extLst>
      <p:ext uri="{BB962C8B-B14F-4D97-AF65-F5344CB8AC3E}">
        <p14:creationId xmlns:p14="http://schemas.microsoft.com/office/powerpoint/2010/main" val="29331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56A9-7331-E119-255C-004661D1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Seven observations I will talk about..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CAC9-797E-C659-4B4C-9C5DD632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Improving our ability to create a distributed understanding of technological change possibilities.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Sector strategies often focus on challenges, threats, and disruption; not on competencies, learning and solving problems.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It is expensive to scan multiple tech &amp; market horizons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We underestimate the importance of building complementary or co-specialised competencies.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Public sector technology support is often generic and responsive. Not proactive or focused on sector competitiveness.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Tech Change is seen as an outcome, not a learning process.</a:t>
            </a:r>
          </a:p>
          <a:p>
            <a:pPr>
              <a:buFont typeface="+mj-lt"/>
              <a:buAutoNum type="arabicPeriod"/>
            </a:pPr>
            <a:r>
              <a:rPr lang="en-ZA" dirty="0">
                <a:effectLst/>
                <a:latin typeface="Helvetica Neue" panose="02000503000000020004" pitchFamily="2" charset="0"/>
              </a:rPr>
              <a:t>It is assumed that all firms use technology 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57683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64D8-94D7-6012-B469-0FA12F0CB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8019-C426-C214-EB76-3730F51D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38" y="340667"/>
            <a:ext cx="12056962" cy="2078442"/>
          </a:xfrm>
        </p:spPr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Sector strategy processes often discuss technological challenges, threats, and opportunities.</a:t>
            </a:r>
            <a:r>
              <a:rPr lang="en-GB" sz="4000" dirty="0"/>
              <a:t> 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EF4F-DFD8-CC3A-31DB-0FF8E170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26" y="2191870"/>
            <a:ext cx="5897982" cy="4132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…but are reduced to skills development, specific technology development projects, or awareness raising during implementation.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More attention should be paid to learning: 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What is </a:t>
            </a:r>
            <a:r>
              <a:rPr lang="en-GB" sz="2000" b="1" dirty="0">
                <a:latin typeface="Aptos" panose="020B0004020202020204" pitchFamily="34" charset="0"/>
              </a:rPr>
              <a:t>possible</a:t>
            </a:r>
            <a:r>
              <a:rPr lang="en-GB" sz="2000" dirty="0">
                <a:latin typeface="Aptos" panose="020B0004020202020204" pitchFamily="34" charset="0"/>
              </a:rPr>
              <a:t>? 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What do we have that can be </a:t>
            </a:r>
            <a:r>
              <a:rPr lang="en-GB" sz="2000" b="1" dirty="0">
                <a:latin typeface="Aptos" panose="020B0004020202020204" pitchFamily="34" charset="0"/>
              </a:rPr>
              <a:t>repurposed</a:t>
            </a:r>
            <a:r>
              <a:rPr lang="en-GB" sz="2000" dirty="0">
                <a:latin typeface="Aptos" panose="020B0004020202020204" pitchFamily="34" charset="0"/>
              </a:rPr>
              <a:t>? 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What competencies should we explore or try as options for tomorrow? 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How do we </a:t>
            </a:r>
            <a:r>
              <a:rPr lang="en-GB" sz="2000" b="1" dirty="0">
                <a:latin typeface="Aptos" panose="020B0004020202020204" pitchFamily="34" charset="0"/>
              </a:rPr>
              <a:t>coordinate</a:t>
            </a:r>
            <a:r>
              <a:rPr lang="en-GB" sz="2000" dirty="0">
                <a:latin typeface="Aptos" panose="020B0004020202020204" pitchFamily="34" charset="0"/>
              </a:rPr>
              <a:t> investments?</a:t>
            </a: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6" name="Picture 5" descr="White foam blocks on a black surface&#10;&#10;Description automatically generated">
            <a:extLst>
              <a:ext uri="{FF2B5EF4-FFF2-40B4-BE49-F238E27FC236}">
                <a16:creationId xmlns:a16="http://schemas.microsoft.com/office/drawing/2014/main" id="{D034217B-98EB-9881-8C19-532F3ADDB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85" y="2419109"/>
            <a:ext cx="4298709" cy="3224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60743-879D-D84B-B184-D5009F678124}"/>
              </a:ext>
            </a:extLst>
          </p:cNvPr>
          <p:cNvSpPr txBox="1"/>
          <p:nvPr/>
        </p:nvSpPr>
        <p:spPr>
          <a:xfrm>
            <a:off x="7519686" y="5643141"/>
            <a:ext cx="406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Creating sand cores using 3D printer - experiment (2013)</a:t>
            </a:r>
          </a:p>
        </p:txBody>
      </p:sp>
      <p:pic>
        <p:nvPicPr>
          <p:cNvPr id="4" name="Picture 3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20FF0EB3-61BB-1718-3798-379F7C96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782E0-97CB-B0B7-C941-0BF908140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819F-B646-A486-E977-8C5AAD3A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4726"/>
            <a:ext cx="10972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It is expensive to scan multiple technology and market horizons independently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1FA1-E575-9F81-BFC5-8CDD8B62D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307" y="1794297"/>
            <a:ext cx="5803110" cy="4407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Knowledge is increasingly spread over different organisations and functions.</a:t>
            </a:r>
          </a:p>
          <a:p>
            <a:r>
              <a:rPr lang="en-GB" sz="2400" dirty="0">
                <a:latin typeface="Aptos" panose="020B0004020202020204" pitchFamily="34" charset="0"/>
              </a:rPr>
              <a:t>Those with deep expertise or pockets can learn independently about new technological possibilities.</a:t>
            </a:r>
          </a:p>
          <a:p>
            <a:r>
              <a:rPr lang="en-GB" sz="2400" dirty="0">
                <a:latin typeface="Aptos" panose="020B0004020202020204" pitchFamily="34" charset="0"/>
              </a:rPr>
              <a:t>Most domestic manufacturers are learning about proven technologies already established in the local market (off-the-shelf solutions). </a:t>
            </a:r>
          </a:p>
          <a:p>
            <a:r>
              <a:rPr lang="en-GB" sz="2400" dirty="0">
                <a:latin typeface="Aptos" panose="020B0004020202020204" pitchFamily="34" charset="0"/>
              </a:rPr>
              <a:t>Technology information is disseminated through associations, trade magazines, and equipment suppliers.</a:t>
            </a: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4" name="Picture 3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64E73F29-0F43-4EA8-C9F2-A8A983FC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  <p:pic>
        <p:nvPicPr>
          <p:cNvPr id="8" name="Picture 7" descr="A group of men looking at a whiteboard&#10;&#10;Description automatically generated">
            <a:extLst>
              <a:ext uri="{FF2B5EF4-FFF2-40B4-BE49-F238E27FC236}">
                <a16:creationId xmlns:a16="http://schemas.microsoft.com/office/drawing/2014/main" id="{51E0C243-6972-C539-9C2B-542CF9CF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57" y="1841847"/>
            <a:ext cx="4630905" cy="3174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4C8D6-AD95-3E82-4461-BBCD1B054EF8}"/>
              </a:ext>
            </a:extLst>
          </p:cNvPr>
          <p:cNvSpPr txBox="1"/>
          <p:nvPr/>
        </p:nvSpPr>
        <p:spPr>
          <a:xfrm>
            <a:off x="7426057" y="5208608"/>
            <a:ext cx="434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VUT Technology Station team reflecting on technological change (2024)</a:t>
            </a:r>
          </a:p>
        </p:txBody>
      </p:sp>
    </p:spTree>
    <p:extLst>
      <p:ext uri="{BB962C8B-B14F-4D97-AF65-F5344CB8AC3E}">
        <p14:creationId xmlns:p14="http://schemas.microsoft.com/office/powerpoint/2010/main" val="205213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376E-8402-F81B-304F-D6F68076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2" y="160019"/>
            <a:ext cx="10358717" cy="1645631"/>
          </a:xfrm>
        </p:spPr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We underestimate the importance of building complementary or co-specialised competencies.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AE83-93B5-D9F5-69E6-47AAEE56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41" y="2277347"/>
            <a:ext cx="6137646" cy="3249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The search costs to detect unique competencies in the private and public sectors are high.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Investments in new markets and technologies often require complementary or co-specialised investments that require coordination.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2A079C6-1265-8184-16D0-D1936E80A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25" y="2277348"/>
            <a:ext cx="3883307" cy="291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378C5-156A-C5EE-C073-49F2A35C90E4}"/>
              </a:ext>
            </a:extLst>
          </p:cNvPr>
          <p:cNvSpPr txBox="1"/>
          <p:nvPr/>
        </p:nvSpPr>
        <p:spPr>
          <a:xfrm>
            <a:off x="7778187" y="5393802"/>
            <a:ext cx="379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 team from the VUT reflect on their strategy in the broader Vaal industrial region</a:t>
            </a:r>
          </a:p>
        </p:txBody>
      </p:sp>
      <p:pic>
        <p:nvPicPr>
          <p:cNvPr id="5" name="Picture 4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D71FB098-39FD-EED1-3476-C4985958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56006-51FE-0FD8-E780-D1D67A9DB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E47D-13DD-1C68-43B8-09F26A7F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20"/>
            <a:ext cx="10972800" cy="1143000"/>
          </a:xfrm>
        </p:spPr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Public sector technology support is often generic and responsive.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FC7F-1ACD-4D4C-765F-E9D4C50B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19" y="1468044"/>
            <a:ext cx="6064622" cy="5106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Many functional overlaps, gaps and synchronisation challenges between organisations.</a:t>
            </a:r>
          </a:p>
          <a:p>
            <a:r>
              <a:rPr lang="en-GB" sz="2400" dirty="0">
                <a:latin typeface="Aptos" panose="020B0004020202020204" pitchFamily="34" charset="0"/>
              </a:rPr>
              <a:t>Missing public goods, </a:t>
            </a:r>
          </a:p>
          <a:p>
            <a:r>
              <a:rPr lang="en-GB" sz="2400" dirty="0">
                <a:latin typeface="Aptos" panose="020B0004020202020204" pitchFamily="34" charset="0"/>
              </a:rPr>
              <a:t>There are high coordination costs between programmes </a:t>
            </a: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Yet, there are </a:t>
            </a:r>
            <a:r>
              <a:rPr lang="en-GB" sz="2400" b="1" dirty="0">
                <a:latin typeface="Aptos" panose="020B0004020202020204" pitchFamily="34" charset="0"/>
              </a:rPr>
              <a:t>excellent public capabilities </a:t>
            </a:r>
            <a:r>
              <a:rPr lang="en-GB" sz="2400" dirty="0">
                <a:latin typeface="Aptos" panose="020B0004020202020204" pitchFamily="34" charset="0"/>
              </a:rPr>
              <a:t>that </a:t>
            </a:r>
            <a:r>
              <a:rPr lang="en-GB" sz="2400" b="1" dirty="0">
                <a:latin typeface="Aptos" panose="020B0004020202020204" pitchFamily="34" charset="0"/>
              </a:rPr>
              <a:t>are hard to find</a:t>
            </a: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Public technology promotion is measured against narrow measures at firm level.</a:t>
            </a: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Publicly funded research is often exclusive and often has lower spillover effects.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group of people looking at papers on a board&#10;&#10;Description automatically generated">
            <a:extLst>
              <a:ext uri="{FF2B5EF4-FFF2-40B4-BE49-F238E27FC236}">
                <a16:creationId xmlns:a16="http://schemas.microsoft.com/office/drawing/2014/main" id="{B258BDEC-5C55-DA56-608D-6378363D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17" y="1799863"/>
            <a:ext cx="4018668" cy="3008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3EEDB-15BF-FF23-2921-E786A1525804}"/>
              </a:ext>
            </a:extLst>
          </p:cNvPr>
          <p:cNvSpPr txBox="1"/>
          <p:nvPr/>
        </p:nvSpPr>
        <p:spPr>
          <a:xfrm>
            <a:off x="7920617" y="4843429"/>
            <a:ext cx="385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Foundry industry and supporting institutions map expectations and competencies (2011)</a:t>
            </a:r>
          </a:p>
        </p:txBody>
      </p:sp>
      <p:pic>
        <p:nvPicPr>
          <p:cNvPr id="5" name="Picture 4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BA27EBBE-0A26-83AA-2932-D1D400072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B1BB-FEA8-0075-ED67-3FF8737D1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415E-8325-703F-3367-7199FD78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20"/>
            <a:ext cx="10972800" cy="1143000"/>
          </a:xfrm>
        </p:spPr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Technological change is seen as an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243D-4B03-FB47-0066-02E3AABA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329" y="1766600"/>
            <a:ext cx="7646441" cy="332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…like a product, process or measurable change. 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It is not a strategy or strategy or perspective of learning intentionally </a:t>
            </a:r>
          </a:p>
          <a:p>
            <a:r>
              <a:rPr lang="en-GB" sz="2400" dirty="0">
                <a:latin typeface="Aptos" panose="020B0004020202020204" pitchFamily="34" charset="0"/>
              </a:rPr>
              <a:t>Solving problems, </a:t>
            </a:r>
          </a:p>
          <a:p>
            <a:r>
              <a:rPr lang="en-GB" sz="2400" dirty="0">
                <a:latin typeface="Aptos" panose="020B0004020202020204" pitchFamily="34" charset="0"/>
              </a:rPr>
              <a:t>building competencies or </a:t>
            </a:r>
          </a:p>
          <a:p>
            <a:r>
              <a:rPr lang="en-GB" sz="2400" dirty="0">
                <a:latin typeface="Aptos" panose="020B0004020202020204" pitchFamily="34" charset="0"/>
              </a:rPr>
              <a:t>exploring new upgrading possibilities collectively.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Within and between companies</a:t>
            </a: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5" name="Content Placeholder 6" descr="A group of people in reflective vests&#10;&#10;Description automatically generated">
            <a:extLst>
              <a:ext uri="{FF2B5EF4-FFF2-40B4-BE49-F238E27FC236}">
                <a16:creationId xmlns:a16="http://schemas.microsoft.com/office/drawing/2014/main" id="{95B9E795-BF80-D122-DD6D-F76A6FA4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035" y="1068516"/>
            <a:ext cx="2335708" cy="506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D72D0-F413-A430-F6A7-A67F87C58E00}"/>
              </a:ext>
            </a:extLst>
          </p:cNvPr>
          <p:cNvSpPr txBox="1"/>
          <p:nvPr/>
        </p:nvSpPr>
        <p:spPr>
          <a:xfrm>
            <a:off x="6897989" y="6135816"/>
            <a:ext cx="3529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Foundry staff explain their experiment with a mould. </a:t>
            </a:r>
            <a:r>
              <a:rPr lang="en-GB" sz="1400" i="1" dirty="0" err="1"/>
              <a:t>HiAlloycastings</a:t>
            </a:r>
            <a:r>
              <a:rPr lang="en-GB" sz="1400" i="1" dirty="0"/>
              <a:t>, 2023 </a:t>
            </a:r>
          </a:p>
        </p:txBody>
      </p:sp>
      <p:pic>
        <p:nvPicPr>
          <p:cNvPr id="7" name="Picture 6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CC5685B5-7F4C-D6B5-056B-DE82EABF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44F70-23D6-2581-3CF5-293DC464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EBFA-2418-B602-F1F2-FB9711CF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160020"/>
            <a:ext cx="10436506" cy="1143000"/>
          </a:xfrm>
        </p:spPr>
        <p:txBody>
          <a:bodyPr/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Strategies are hampered by thinking of firms as the same.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02EC-B98E-9018-CBC8-F2D004DA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094" y="1628163"/>
            <a:ext cx="4357018" cy="3865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It is often assumed that all firms in a sub-sector use technologies similarly </a:t>
            </a: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and </a:t>
            </a:r>
          </a:p>
          <a:p>
            <a:pPr marL="0" indent="0">
              <a:buNone/>
            </a:pPr>
            <a:r>
              <a:rPr lang="en-GB" sz="2400" dirty="0">
                <a:latin typeface="Aptos" panose="020B0004020202020204" pitchFamily="34" charset="0"/>
              </a:rPr>
              <a:t>that technologies have the same effects, functions, and implications for all organisations.</a:t>
            </a:r>
          </a:p>
          <a:p>
            <a:endParaRPr lang="en-GB" sz="2400" dirty="0">
              <a:latin typeface="Aptos" panose="020B0004020202020204" pitchFamily="34" charset="0"/>
            </a:endParaRPr>
          </a:p>
        </p:txBody>
      </p:sp>
      <p:pic>
        <p:nvPicPr>
          <p:cNvPr id="1026" name="Picture 2" descr="There is more of the systemic than systematic in design thinking">
            <a:extLst>
              <a:ext uri="{FF2B5EF4-FFF2-40B4-BE49-F238E27FC236}">
                <a16:creationId xmlns:a16="http://schemas.microsoft.com/office/drawing/2014/main" id="{D8AD7150-8B92-EA2B-93AA-DFD8B7BC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8163"/>
            <a:ext cx="5878010" cy="31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rectangles on a black background&#10;&#10;Description automatically generated">
            <a:extLst>
              <a:ext uri="{FF2B5EF4-FFF2-40B4-BE49-F238E27FC236}">
                <a16:creationId xmlns:a16="http://schemas.microsoft.com/office/drawing/2014/main" id="{1E6EC020-7066-1A56-69C1-B55B288EC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8" y="2191870"/>
            <a:ext cx="1268711" cy="38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0364"/>
      </p:ext>
    </p:extLst>
  </p:cSld>
  <p:clrMapOvr>
    <a:masterClrMapping/>
  </p:clrMapOvr>
</p:sld>
</file>

<file path=ppt/theme/theme1.xml><?xml version="1.0" encoding="utf-8"?>
<a:theme xmlns:a="http://schemas.openxmlformats.org/drawingml/2006/main" name="TIPS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PS theme 1" id="{4C471B83-FDD3-448A-B22D-D81FDD128A42}" vid="{32157595-AE22-4D97-943F-785628AEC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TIPS theme 1</Template>
  <TotalTime>1776</TotalTime>
  <Words>745</Words>
  <Application>Microsoft Macintosh PowerPoint</Application>
  <PresentationFormat>Widescreen</PresentationFormat>
  <Paragraphs>75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Cambria</vt:lpstr>
      <vt:lpstr>Helvetica Neue</vt:lpstr>
      <vt:lpstr>Wingdings</vt:lpstr>
      <vt:lpstr>TIPS theme 1</vt:lpstr>
      <vt:lpstr>Observations about making collective sense of technological change opportunities in the manufacturing sector</vt:lpstr>
      <vt:lpstr>We must improve our ability to create a distributed understanding of technological change possibilities.</vt:lpstr>
      <vt:lpstr>Seven observations I will talk about..</vt:lpstr>
      <vt:lpstr>Sector strategy processes often discuss technological challenges, threats, and opportunities.  </vt:lpstr>
      <vt:lpstr>It is expensive to scan multiple technology and market horizons independently</vt:lpstr>
      <vt:lpstr>We underestimate the importance of building complementary or co-specialised competencies.</vt:lpstr>
      <vt:lpstr>Public sector technology support is often generic and responsive.</vt:lpstr>
      <vt:lpstr>Technological change is seen as an outcome</vt:lpstr>
      <vt:lpstr>Strategies are hampered by thinking of firms as the same.</vt:lpstr>
      <vt:lpstr>What do we need to do?</vt:lpstr>
      <vt:lpstr>Dr Shawn Cunningham sc@mesopartner.com  https://www.tips.org.za/projects/technological-change-and-innovation-system-observatory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about making collective sense of technological change opportunities</dc:title>
  <dc:subject/>
  <dc:creator>Dr Shawn Cunningham</dc:creator>
  <cp:keywords/>
  <dc:description/>
  <cp:lastModifiedBy>Shawn</cp:lastModifiedBy>
  <cp:revision>421</cp:revision>
  <dcterms:created xsi:type="dcterms:W3CDTF">2019-10-14T11:58:09Z</dcterms:created>
  <dcterms:modified xsi:type="dcterms:W3CDTF">2024-10-08T13:18:38Z</dcterms:modified>
  <cp:category/>
</cp:coreProperties>
</file>